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257" r:id="rId3"/>
    <p:sldId id="258" r:id="rId4"/>
    <p:sldId id="262" r:id="rId5"/>
    <p:sldId id="261" r:id="rId6"/>
    <p:sldId id="260" r:id="rId7"/>
    <p:sldId id="259" r:id="rId8"/>
    <p:sldId id="263" r:id="rId9"/>
    <p:sldId id="264" r:id="rId10"/>
    <p:sldId id="265" r:id="rId11"/>
    <p:sldId id="270" r:id="rId12"/>
    <p:sldId id="269" r:id="rId13"/>
    <p:sldId id="268" r:id="rId14"/>
    <p:sldId id="267" r:id="rId15"/>
    <p:sldId id="266" r:id="rId16"/>
    <p:sldId id="271" r:id="rId17"/>
    <p:sldId id="272" r:id="rId18"/>
    <p:sldId id="275" r:id="rId19"/>
    <p:sldId id="274" r:id="rId20"/>
    <p:sldId id="276" r:id="rId21"/>
    <p:sldId id="277" r:id="rId22"/>
    <p:sldId id="281" r:id="rId23"/>
    <p:sldId id="278" r:id="rId24"/>
    <p:sldId id="273" r:id="rId25"/>
    <p:sldId id="280" r:id="rId26"/>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253E"/>
    <a:srgbClr val="D9D8D4"/>
    <a:srgbClr val="C6C3BE"/>
    <a:srgbClr val="AEA9A3"/>
    <a:srgbClr val="665C52"/>
    <a:srgbClr val="DCD0C4"/>
    <a:srgbClr val="CBB6A3"/>
    <a:srgbClr val="B4967C"/>
    <a:srgbClr val="713905"/>
    <a:srgbClr val="F9B7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8" autoAdjust="0"/>
    <p:restoredTop sz="91768" autoAdjust="0"/>
  </p:normalViewPr>
  <p:slideViewPr>
    <p:cSldViewPr snapToGrid="0" snapToObjects="1" showGuides="1">
      <p:cViewPr varScale="1">
        <p:scale>
          <a:sx n="48" d="100"/>
          <a:sy n="48" d="100"/>
        </p:scale>
        <p:origin x="111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B7EF29-63EA-7545-8297-B3433062FB6A}" type="datetimeFigureOut">
              <a:rPr lang="es-ES_tradnl" smtClean="0"/>
              <a:t>27/3/18</a:t>
            </a:fld>
            <a:endParaRPr lang="es-ES_tradn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E7DF0F-3E8A-D947-8634-C14AA080DF9E}" type="slidenum">
              <a:rPr lang="es-ES_tradnl" smtClean="0"/>
              <a:t>‹Nr.›</a:t>
            </a:fld>
            <a:endParaRPr lang="es-ES_tradnl"/>
          </a:p>
        </p:txBody>
      </p:sp>
    </p:spTree>
    <p:extLst>
      <p:ext uri="{BB962C8B-B14F-4D97-AF65-F5344CB8AC3E}">
        <p14:creationId xmlns:p14="http://schemas.microsoft.com/office/powerpoint/2010/main" val="1165051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57E7DF0F-3E8A-D947-8634-C14AA080DF9E}" type="slidenum">
              <a:rPr lang="es-ES_tradnl" smtClean="0"/>
              <a:t>19</a:t>
            </a:fld>
            <a:endParaRPr lang="es-ES_tradnl"/>
          </a:p>
        </p:txBody>
      </p:sp>
    </p:spTree>
    <p:extLst>
      <p:ext uri="{BB962C8B-B14F-4D97-AF65-F5344CB8AC3E}">
        <p14:creationId xmlns:p14="http://schemas.microsoft.com/office/powerpoint/2010/main" val="271793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57E7DF0F-3E8A-D947-8634-C14AA080DF9E}" type="slidenum">
              <a:rPr lang="es-ES_tradnl" smtClean="0"/>
              <a:t>20</a:t>
            </a:fld>
            <a:endParaRPr lang="es-ES_tradnl"/>
          </a:p>
        </p:txBody>
      </p:sp>
    </p:spTree>
    <p:extLst>
      <p:ext uri="{BB962C8B-B14F-4D97-AF65-F5344CB8AC3E}">
        <p14:creationId xmlns:p14="http://schemas.microsoft.com/office/powerpoint/2010/main" val="876094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57E7DF0F-3E8A-D947-8634-C14AA080DF9E}" type="slidenum">
              <a:rPr lang="es-ES_tradnl" smtClean="0"/>
              <a:t>21</a:t>
            </a:fld>
            <a:endParaRPr lang="es-ES_tradnl"/>
          </a:p>
        </p:txBody>
      </p:sp>
    </p:spTree>
    <p:extLst>
      <p:ext uri="{BB962C8B-B14F-4D97-AF65-F5344CB8AC3E}">
        <p14:creationId xmlns:p14="http://schemas.microsoft.com/office/powerpoint/2010/main" val="663607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_tradnl"/>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27/3/18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‹Nr.›</a:t>
            </a:fld>
            <a:endParaRPr lang="es-ES_tradnl"/>
          </a:p>
        </p:txBody>
      </p:sp>
      <p:pic>
        <p:nvPicPr>
          <p:cNvPr id="7" name="Imagen 6" descr="logo.jpg"/>
          <p:cNvPicPr>
            <a:picLocks noChangeAspect="1"/>
          </p:cNvPicPr>
          <p:nvPr userDrawn="1"/>
        </p:nvPicPr>
        <p:blipFill>
          <a:blip r:embed="rId2"/>
          <a:stretch>
            <a:fillRect/>
          </a:stretch>
        </p:blipFill>
        <p:spPr>
          <a:xfrm>
            <a:off x="586828" y="6225296"/>
            <a:ext cx="1992643" cy="4462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2.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D11D8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8422" y="297797"/>
            <a:ext cx="1156138" cy="166414"/>
          </a:xfrm>
          <a:prstGeom prst="rect">
            <a:avLst/>
          </a:prstGeom>
          <a:solidFill>
            <a:srgbClr val="D11D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866" y="297797"/>
            <a:ext cx="1156138" cy="166414"/>
          </a:xfrm>
          <a:prstGeom prst="rect">
            <a:avLst/>
          </a:prstGeom>
          <a:solidFill>
            <a:srgbClr val="CD45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C63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C984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C1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099034" y="297797"/>
            <a:ext cx="1156138" cy="166414"/>
          </a:xfrm>
          <a:prstGeom prst="rect">
            <a:avLst/>
          </a:prstGeom>
          <a:solidFill>
            <a:srgbClr val="A9C1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55172" y="297797"/>
            <a:ext cx="1156138" cy="166414"/>
          </a:xfrm>
          <a:prstGeom prst="rect">
            <a:avLst/>
          </a:prstGeom>
          <a:solidFill>
            <a:srgbClr val="D2DE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DFE9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EAF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5.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75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F8751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FAB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FBCC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FCDE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6.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CA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F8CA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FAE1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FCEB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FDF3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7.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1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A912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D18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DFA8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EAC7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_tradnl"/>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27/3/18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‹Nr.›</a:t>
            </a:fld>
            <a:endParaRPr lang="es-ES_tradn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71390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7139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B496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BB6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DCD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5.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665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665C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AEA9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6C3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D9D8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portada.jpg"/>
          <p:cNvPicPr>
            <a:picLocks noChangeAspect="1"/>
          </p:cNvPicPr>
          <p:nvPr userDrawn="1"/>
        </p:nvPicPr>
        <p:blipFill>
          <a:blip r:embed="rId2"/>
          <a:stretch>
            <a:fillRect/>
          </a:stretch>
        </p:blipFill>
        <p:spPr>
          <a:xfrm>
            <a:off x="4600575" y="0"/>
            <a:ext cx="4543425" cy="6858000"/>
          </a:xfrm>
          <a:prstGeom prst="rect">
            <a:avLst/>
          </a:prstGeom>
        </p:spPr>
      </p:pic>
      <p:pic>
        <p:nvPicPr>
          <p:cNvPr id="4" name="Imagen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900" y="2297121"/>
            <a:ext cx="6616700" cy="110721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2" name="Imagen 1" descr="ppt institucional-actualizado[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043416" cy="6781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1" name="Rectángulo 10"/>
          <p:cNvSpPr/>
          <p:nvPr userDrawn="1"/>
        </p:nvSpPr>
        <p:spPr>
          <a:xfrm>
            <a:off x="1748454" y="-27988"/>
            <a:ext cx="1731112" cy="1323439"/>
          </a:xfrm>
          <a:prstGeom prst="rect">
            <a:avLst/>
          </a:prstGeom>
        </p:spPr>
        <p:txBody>
          <a:bodyPr wrap="square">
            <a:spAutoFit/>
          </a:bodyPr>
          <a:lstStyle/>
          <a:p>
            <a:r>
              <a:rPr lang="es-ES_tradnl" sz="8000" b="1" dirty="0" smtClean="0">
                <a:solidFill>
                  <a:srgbClr val="2871B4"/>
                </a:solidFill>
                <a:latin typeface="Myriad Pro"/>
                <a:cs typeface="Myriad Pro"/>
              </a:rPr>
              <a:t>16</a:t>
            </a:r>
            <a:endParaRPr lang="es-ES_tradnl" sz="8000" b="1" dirty="0">
              <a:solidFill>
                <a:srgbClr val="2871B4"/>
              </a:solidFill>
              <a:latin typeface="Myriad Pro"/>
              <a:cs typeface="Myriad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6" name="Rectángulo 5"/>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8" name="Imagen 7" descr="1.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sp>
        <p:nvSpPr>
          <p:cNvPr id="5" name="Rectángulo 4"/>
          <p:cNvSpPr/>
          <p:nvPr userDrawn="1"/>
        </p:nvSpPr>
        <p:spPr>
          <a:xfrm>
            <a:off x="586828" y="385379"/>
            <a:ext cx="8084206" cy="700690"/>
          </a:xfrm>
          <a:prstGeom prst="rect">
            <a:avLst/>
          </a:prstGeom>
          <a:solidFill>
            <a:srgbClr val="4A2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ectángulo 8"/>
          <p:cNvSpPr/>
          <p:nvPr userDrawn="1"/>
        </p:nvSpPr>
        <p:spPr>
          <a:xfrm>
            <a:off x="4117848" y="297797"/>
            <a:ext cx="1156138" cy="166414"/>
          </a:xfrm>
          <a:prstGeom prst="rect">
            <a:avLst/>
          </a:prstGeom>
          <a:solidFill>
            <a:srgbClr val="4A2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 name="Rectángulo 9"/>
          <p:cNvSpPr/>
          <p:nvPr userDrawn="1"/>
        </p:nvSpPr>
        <p:spPr>
          <a:xfrm>
            <a:off x="5264579" y="297797"/>
            <a:ext cx="1156138" cy="166414"/>
          </a:xfrm>
          <a:prstGeom prst="rect">
            <a:avLst/>
          </a:prstGeom>
          <a:solidFill>
            <a:srgbClr val="5A35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1" name="Rectángulo 10"/>
          <p:cNvSpPr/>
          <p:nvPr userDrawn="1"/>
        </p:nvSpPr>
        <p:spPr>
          <a:xfrm>
            <a:off x="6411310" y="297797"/>
            <a:ext cx="1156138" cy="166414"/>
          </a:xfrm>
          <a:prstGeom prst="rect">
            <a:avLst/>
          </a:prstGeom>
          <a:solidFill>
            <a:srgbClr val="6D4E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 name="Rectángulo 11"/>
          <p:cNvSpPr/>
          <p:nvPr userDrawn="1"/>
        </p:nvSpPr>
        <p:spPr>
          <a:xfrm>
            <a:off x="7514896" y="297797"/>
            <a:ext cx="1156138" cy="166414"/>
          </a:xfrm>
          <a:prstGeom prst="rect">
            <a:avLst/>
          </a:prstGeom>
          <a:solidFill>
            <a:srgbClr val="7D66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6" name="Imagen 5"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7" name="Imagen 6" descr="3.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32A3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32A3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45AC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62B2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83BB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 para editar título</a:t>
            </a:r>
            <a:endParaRPr lang="es-ES_tradnl"/>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3445F-D772-5243-A7D6-03077CD255FB}" type="datetimeFigureOut">
              <a:rPr lang="es-ES_tradnl" smtClean="0"/>
              <a:pPr/>
              <a:t>27/3/18</a:t>
            </a:fld>
            <a:endParaRPr lang="es-ES_tradnl"/>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95B4F-20A2-A94E-9404-7FBE1821C2DD}" type="slidenum">
              <a:rPr lang="es-ES_tradnl" smtClean="0"/>
              <a:pPr/>
              <a:t>‹Nr.›</a:t>
            </a:fld>
            <a:endParaRPr lang="es-ES_tradnl"/>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7" r:id="rId7"/>
    <p:sldLayoutId id="2147483667" r:id="rId8"/>
    <p:sldLayoutId id="2147483678" r:id="rId9"/>
    <p:sldLayoutId id="2147483672" r:id="rId10"/>
    <p:sldLayoutId id="2147483679" r:id="rId11"/>
    <p:sldLayoutId id="2147483673" r:id="rId12"/>
    <p:sldLayoutId id="2147483680" r:id="rId13"/>
    <p:sldLayoutId id="2147483674" r:id="rId14"/>
    <p:sldLayoutId id="2147483681" r:id="rId15"/>
    <p:sldLayoutId id="2147483675" r:id="rId16"/>
    <p:sldLayoutId id="2147483682" r:id="rId17"/>
    <p:sldLayoutId id="2147483676" r:id="rId18"/>
    <p:sldLayoutId id="2147483683" r:id="rId19"/>
    <p:sldLayoutId id="2147483670" r:id="rId20"/>
    <p:sldLayoutId id="2147483684" r:id="rId21"/>
    <p:sldLayoutId id="2147483671" r:id="rId22"/>
    <p:sldLayoutId id="2147483685" r:id="rId2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9.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20.png"/><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21.png"/><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22.png"/><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23.png"/><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8.bin"/><Relationship Id="rId5" Type="http://schemas.openxmlformats.org/officeDocument/2006/relationships/image" Target="../media/image24.png"/><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9.bin"/><Relationship Id="rId5" Type="http://schemas.openxmlformats.org/officeDocument/2006/relationships/image" Target="../media/image25.png"/><Relationship Id="rId1" Type="http://schemas.openxmlformats.org/officeDocument/2006/relationships/vmlDrawing" Target="../drawings/vmlDrawing9.vml"/><Relationship Id="rId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10.bin"/><Relationship Id="rId5" Type="http://schemas.openxmlformats.org/officeDocument/2006/relationships/image" Target="../media/image26.png"/><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27.png"/><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28.png"/><Relationship Id="rId1" Type="http://schemas.openxmlformats.org/officeDocument/2006/relationships/vmlDrawing" Target="../drawings/vmlDrawing12.vml"/><Relationship Id="rId2"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29.png"/><Relationship Id="rId1" Type="http://schemas.openxmlformats.org/officeDocument/2006/relationships/vmlDrawing" Target="../drawings/vmlDrawing13.vml"/><Relationship Id="rId2"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5.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6.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1724396" y="5853056"/>
            <a:ext cx="1773184" cy="523220"/>
          </a:xfrm>
          <a:prstGeom prst="rect">
            <a:avLst/>
          </a:prstGeom>
        </p:spPr>
        <p:txBody>
          <a:bodyPr wrap="square">
            <a:spAutoFit/>
          </a:bodyPr>
          <a:lstStyle/>
          <a:p>
            <a:r>
              <a:rPr lang="es-ES_tradnl" sz="2800" b="1" dirty="0" smtClean="0">
                <a:solidFill>
                  <a:srgbClr val="0A253E"/>
                </a:solidFill>
                <a:latin typeface="Candara"/>
                <a:cs typeface="Candara"/>
              </a:rPr>
              <a:t>PBY3101</a:t>
            </a:r>
            <a:endParaRPr lang="es-ES_tradnl" sz="2800" b="1" dirty="0">
              <a:solidFill>
                <a:srgbClr val="0A253E"/>
              </a:solidFill>
              <a:latin typeface="Candara"/>
              <a:cs typeface="Candara"/>
            </a:endParaRPr>
          </a:p>
        </p:txBody>
      </p:sp>
      <p:sp>
        <p:nvSpPr>
          <p:cNvPr id="9" name="Rectángulo 8"/>
          <p:cNvSpPr/>
          <p:nvPr/>
        </p:nvSpPr>
        <p:spPr>
          <a:xfrm>
            <a:off x="1386402" y="6326352"/>
            <a:ext cx="2449172" cy="369332"/>
          </a:xfrm>
          <a:prstGeom prst="rect">
            <a:avLst/>
          </a:prstGeom>
        </p:spPr>
        <p:txBody>
          <a:bodyPr wrap="square">
            <a:spAutoFit/>
          </a:bodyPr>
          <a:lstStyle/>
          <a:p>
            <a:r>
              <a:rPr lang="es-ES_tradnl" smtClean="0">
                <a:solidFill>
                  <a:schemeClr val="bg1">
                    <a:lumMod val="50000"/>
                  </a:schemeClr>
                </a:solidFill>
                <a:latin typeface="Candara"/>
                <a:cs typeface="Candara"/>
              </a:rPr>
              <a:t>Primer semestre 2018</a:t>
            </a:r>
            <a:endParaRPr lang="es-ES_tradnl" dirty="0">
              <a:solidFill>
                <a:schemeClr val="bg1">
                  <a:lumMod val="50000"/>
                </a:schemeClr>
              </a:solidFill>
              <a:latin typeface="Candara"/>
              <a:cs typeface="Candara"/>
            </a:endParaRPr>
          </a:p>
        </p:txBody>
      </p:sp>
      <p:sp>
        <p:nvSpPr>
          <p:cNvPr id="5" name="Rectángulo 4"/>
          <p:cNvSpPr/>
          <p:nvPr/>
        </p:nvSpPr>
        <p:spPr>
          <a:xfrm>
            <a:off x="657047" y="3991347"/>
            <a:ext cx="3178527" cy="1083374"/>
          </a:xfrm>
          <a:prstGeom prst="rect">
            <a:avLst/>
          </a:prstGeom>
        </p:spPr>
        <p:txBody>
          <a:bodyPr wrap="square">
            <a:spAutoFit/>
          </a:bodyPr>
          <a:lstStyle/>
          <a:p>
            <a:pPr algn="ctr">
              <a:lnSpc>
                <a:spcPct val="115000"/>
              </a:lnSpc>
              <a:spcAft>
                <a:spcPts val="1000"/>
              </a:spcAft>
              <a:tabLst>
                <a:tab pos="819150" algn="l"/>
              </a:tabLst>
            </a:pPr>
            <a:r>
              <a:rPr lang="es-MX" sz="2800" b="1" dirty="0" smtClean="0">
                <a:solidFill>
                  <a:schemeClr val="tx2">
                    <a:lumMod val="50000"/>
                  </a:schemeClr>
                </a:solidFill>
                <a:latin typeface="Calibri" charset="0"/>
                <a:ea typeface="Calibri" charset="0"/>
                <a:cs typeface="Calibri" charset="0"/>
              </a:rPr>
              <a:t>Introducci</a:t>
            </a:r>
            <a:r>
              <a:rPr lang="es-ES" sz="2800" b="1" dirty="0" err="1" smtClean="0">
                <a:solidFill>
                  <a:schemeClr val="tx2">
                    <a:lumMod val="50000"/>
                  </a:schemeClr>
                </a:solidFill>
                <a:latin typeface="Calibri" charset="0"/>
                <a:ea typeface="Calibri" charset="0"/>
                <a:cs typeface="Calibri" charset="0"/>
              </a:rPr>
              <a:t>ón</a:t>
            </a:r>
            <a:r>
              <a:rPr lang="es-ES" sz="2800" b="1" dirty="0" smtClean="0">
                <a:solidFill>
                  <a:schemeClr val="tx2">
                    <a:lumMod val="50000"/>
                  </a:schemeClr>
                </a:solidFill>
                <a:latin typeface="Calibri" charset="0"/>
                <a:ea typeface="Calibri" charset="0"/>
                <a:cs typeface="Calibri" charset="0"/>
              </a:rPr>
              <a:t> a cursores explícitos</a:t>
            </a:r>
            <a:endParaRPr lang="es-ES_tradnl" sz="2800" b="1" dirty="0">
              <a:solidFill>
                <a:schemeClr val="tx2">
                  <a:lumMod val="50000"/>
                </a:schemeClr>
              </a:solidFill>
              <a:latin typeface="Calibri" charset="0"/>
              <a:ea typeface="Calibri" charset="0"/>
              <a:cs typeface="Calibri"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angle 2"/>
          <p:cNvSpPr>
            <a:spLocks noChangeArrowheads="1"/>
          </p:cNvSpPr>
          <p:nvPr/>
        </p:nvSpPr>
        <p:spPr bwMode="auto">
          <a:xfrm>
            <a:off x="1990163" y="1416047"/>
            <a:ext cx="2793461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5" name="Objeto 4"/>
          <p:cNvGraphicFramePr>
            <a:graphicFrameLocks noChangeAspect="1"/>
          </p:cNvGraphicFramePr>
          <p:nvPr>
            <p:extLst>
              <p:ext uri="{D42A27DB-BD31-4B8C-83A1-F6EECF244321}">
                <p14:modId xmlns:p14="http://schemas.microsoft.com/office/powerpoint/2010/main" val="915423544"/>
              </p:ext>
            </p:extLst>
          </p:nvPr>
        </p:nvGraphicFramePr>
        <p:xfrm>
          <a:off x="2205317" y="1200894"/>
          <a:ext cx="4733366" cy="3384251"/>
        </p:xfrm>
        <a:graphic>
          <a:graphicData uri="http://schemas.openxmlformats.org/presentationml/2006/ole">
            <mc:AlternateContent xmlns:mc="http://schemas.openxmlformats.org/markup-compatibility/2006">
              <mc:Choice xmlns:v="urn:schemas-microsoft-com:vml" Requires="v">
                <p:oleObj spid="_x0000_s15365" r:id="rId3" imgW="9360381" imgH="7772799" progId="PBrush">
                  <p:embed/>
                </p:oleObj>
              </mc:Choice>
              <mc:Fallback>
                <p:oleObj r:id="rId3" imgW="9360381" imgH="7772799"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5317" y="1200894"/>
                        <a:ext cx="4733366" cy="3384251"/>
                      </a:xfrm>
                      <a:prstGeom prst="rect">
                        <a:avLst/>
                      </a:prstGeom>
                      <a:noFill/>
                    </p:spPr>
                  </p:pic>
                </p:oleObj>
              </mc:Fallback>
            </mc:AlternateContent>
          </a:graphicData>
        </a:graphic>
      </p:graphicFrame>
      <p:sp>
        <p:nvSpPr>
          <p:cNvPr id="6" name="Rectángulo 5"/>
          <p:cNvSpPr/>
          <p:nvPr/>
        </p:nvSpPr>
        <p:spPr>
          <a:xfrm>
            <a:off x="389965" y="4523826"/>
            <a:ext cx="8364070" cy="1764586"/>
          </a:xfrm>
          <a:prstGeom prst="rect">
            <a:avLst/>
          </a:prstGeom>
        </p:spPr>
        <p:txBody>
          <a:bodyPr wrap="square">
            <a:spAutoFit/>
          </a:bodyPr>
          <a:lstStyle/>
          <a:p>
            <a:pPr>
              <a:lnSpc>
                <a:spcPct val="115000"/>
              </a:lnSpc>
              <a:spcAft>
                <a:spcPts val="1000"/>
              </a:spcAft>
            </a:pPr>
            <a:r>
              <a:rPr lang="es-MX" sz="2000" b="1" dirty="0">
                <a:solidFill>
                  <a:schemeClr val="tx2">
                    <a:lumMod val="50000"/>
                  </a:schemeClr>
                </a:solidFill>
                <a:ea typeface="Calibri" charset="0"/>
                <a:cs typeface="Calibri" charset="0"/>
              </a:rPr>
              <a:t>En la sintaxis:</a:t>
            </a:r>
            <a:endParaRPr lang="es-ES_tradnl" sz="2000" b="1" dirty="0">
              <a:solidFill>
                <a:schemeClr val="tx2">
                  <a:lumMod val="50000"/>
                </a:schemeClr>
              </a:solidFill>
              <a:ea typeface="Calibri" charset="0"/>
              <a:cs typeface="Calibri" charset="0"/>
            </a:endParaRPr>
          </a:p>
          <a:p>
            <a:pPr marL="342900" lvl="0" indent="-342900">
              <a:lnSpc>
                <a:spcPct val="115000"/>
              </a:lnSpc>
              <a:spcAft>
                <a:spcPts val="1000"/>
              </a:spcAft>
              <a:buFont typeface="Arial" charset="0"/>
              <a:buChar char="•"/>
            </a:pPr>
            <a:r>
              <a:rPr lang="es-MX" sz="2000" dirty="0">
                <a:solidFill>
                  <a:schemeClr val="tx2">
                    <a:lumMod val="50000"/>
                  </a:schemeClr>
                </a:solidFill>
                <a:ea typeface="Times New Roman" charset="0"/>
                <a:cs typeface="Times New Roman" charset="0"/>
              </a:rPr>
              <a:t>nombre_cursor: es un identificador PL/SQL que le da un nombre al cursor.</a:t>
            </a:r>
            <a:endParaRPr lang="es-ES_tradnl" sz="2000" dirty="0">
              <a:solidFill>
                <a:schemeClr val="tx2">
                  <a:lumMod val="50000"/>
                </a:schemeClr>
              </a:solidFill>
              <a:ea typeface="Times New Roman" charset="0"/>
              <a:cs typeface="Times New Roman" charset="0"/>
            </a:endParaRPr>
          </a:p>
          <a:p>
            <a:pPr marL="342900" lvl="0" indent="-342900">
              <a:lnSpc>
                <a:spcPct val="115000"/>
              </a:lnSpc>
              <a:spcAft>
                <a:spcPts val="1000"/>
              </a:spcAft>
              <a:buFont typeface="Arial" charset="0"/>
              <a:buChar char="•"/>
            </a:pPr>
            <a:r>
              <a:rPr lang="es-MX" sz="2000" dirty="0">
                <a:solidFill>
                  <a:schemeClr val="tx2">
                    <a:lumMod val="50000"/>
                  </a:schemeClr>
                </a:solidFill>
                <a:ea typeface="Times New Roman" charset="0"/>
                <a:cs typeface="Times New Roman" charset="0"/>
              </a:rPr>
              <a:t>sentencia_select: es una instrucción o sentencia SQL que debe ser procesada cuyo resultado quedará en el Cursor.</a:t>
            </a:r>
            <a:endParaRPr lang="es-ES_tradnl" sz="2000" dirty="0">
              <a:solidFill>
                <a:schemeClr val="tx2">
                  <a:lumMod val="50000"/>
                </a:schemeClr>
              </a:solidFill>
              <a:effectLst/>
              <a:ea typeface="Times New Roman" charset="0"/>
              <a:cs typeface="Times New Roman" charset="0"/>
            </a:endParaRPr>
          </a:p>
        </p:txBody>
      </p:sp>
    </p:spTree>
    <p:extLst>
      <p:ext uri="{BB962C8B-B14F-4D97-AF65-F5344CB8AC3E}">
        <p14:creationId xmlns:p14="http://schemas.microsoft.com/office/powerpoint/2010/main" val="15760330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10988" y="2441657"/>
            <a:ext cx="8122024" cy="2224712"/>
          </a:xfrm>
          <a:prstGeom prst="rect">
            <a:avLst/>
          </a:prstGeom>
        </p:spPr>
        <p:txBody>
          <a:bodyPr wrap="square">
            <a:spAutoFit/>
          </a:bodyPr>
          <a:lstStyle/>
          <a:p>
            <a:pPr algn="just">
              <a:lnSpc>
                <a:spcPct val="115000"/>
              </a:lnSpc>
              <a:spcAft>
                <a:spcPts val="1000"/>
              </a:spcAft>
            </a:pPr>
            <a:r>
              <a:rPr lang="es-MX" dirty="0">
                <a:solidFill>
                  <a:schemeClr val="tx2">
                    <a:lumMod val="50000"/>
                  </a:schemeClr>
                </a:solidFill>
                <a:latin typeface="Calibri" charset="0"/>
                <a:ea typeface="Calibri" charset="0"/>
                <a:cs typeface="Calibri" charset="0"/>
              </a:rPr>
              <a:t>En el</a:t>
            </a:r>
            <a:r>
              <a:rPr lang="es-MX" b="1" dirty="0">
                <a:solidFill>
                  <a:schemeClr val="tx2">
                    <a:lumMod val="50000"/>
                  </a:schemeClr>
                </a:solidFill>
                <a:latin typeface="Calibri" charset="0"/>
                <a:ea typeface="Calibri" charset="0"/>
                <a:cs typeface="Calibri" charset="0"/>
              </a:rPr>
              <a:t> ejemplo 1 </a:t>
            </a:r>
            <a:r>
              <a:rPr lang="es-MX" dirty="0">
                <a:solidFill>
                  <a:schemeClr val="tx2">
                    <a:lumMod val="50000"/>
                  </a:schemeClr>
                </a:solidFill>
                <a:latin typeface="Calibri" charset="0"/>
                <a:ea typeface="Calibri" charset="0"/>
                <a:cs typeface="Calibri" charset="0"/>
              </a:rPr>
              <a:t>se declara un cursor explícito cur_emp el que obtendrá la identificación y apellidos de los empleados que trabajan en el departamento 30</a:t>
            </a:r>
            <a:r>
              <a:rPr lang="es-MX">
                <a:solidFill>
                  <a:schemeClr val="tx2">
                    <a:lumMod val="50000"/>
                  </a:schemeClr>
                </a:solidFill>
                <a:latin typeface="Calibri" charset="0"/>
                <a:ea typeface="Calibri" charset="0"/>
                <a:cs typeface="Calibri" charset="0"/>
              </a:rPr>
              <a:t>. </a:t>
            </a:r>
            <a:endParaRPr lang="es-MX" smtClean="0">
              <a:solidFill>
                <a:schemeClr val="tx2">
                  <a:lumMod val="50000"/>
                </a:schemeClr>
              </a:solidFill>
              <a:latin typeface="Calibri" charset="0"/>
              <a:ea typeface="Calibri" charset="0"/>
              <a:cs typeface="Calibri" charset="0"/>
            </a:endParaRPr>
          </a:p>
          <a:p>
            <a:pPr algn="just">
              <a:lnSpc>
                <a:spcPct val="115000"/>
              </a:lnSpc>
              <a:spcAft>
                <a:spcPts val="1000"/>
              </a:spcAft>
            </a:pPr>
            <a:endParaRPr lang="es-ES_tradnl" sz="1600" dirty="0">
              <a:solidFill>
                <a:schemeClr val="tx2">
                  <a:lumMod val="50000"/>
                </a:schemeClr>
              </a:solidFill>
              <a:latin typeface="Calibri" charset="0"/>
              <a:ea typeface="Calibri" charset="0"/>
              <a:cs typeface="Calibri" charset="0"/>
            </a:endParaRPr>
          </a:p>
          <a:p>
            <a:pPr algn="just">
              <a:lnSpc>
                <a:spcPct val="115000"/>
              </a:lnSpc>
              <a:spcAft>
                <a:spcPts val="1000"/>
              </a:spcAft>
            </a:pPr>
            <a:r>
              <a:rPr lang="es-MX" dirty="0">
                <a:solidFill>
                  <a:schemeClr val="tx2">
                    <a:lumMod val="50000"/>
                  </a:schemeClr>
                </a:solidFill>
                <a:latin typeface="Calibri" charset="0"/>
                <a:ea typeface="Calibri" charset="0"/>
                <a:cs typeface="Calibri" charset="0"/>
              </a:rPr>
              <a:t>En el </a:t>
            </a:r>
            <a:r>
              <a:rPr lang="es-MX" b="1" dirty="0">
                <a:solidFill>
                  <a:schemeClr val="tx2">
                    <a:lumMod val="50000"/>
                  </a:schemeClr>
                </a:solidFill>
                <a:latin typeface="Calibri" charset="0"/>
                <a:ea typeface="Calibri" charset="0"/>
                <a:cs typeface="Calibri" charset="0"/>
              </a:rPr>
              <a:t>ejemplo 2, </a:t>
            </a:r>
            <a:r>
              <a:rPr lang="es-MX" dirty="0">
                <a:solidFill>
                  <a:schemeClr val="tx2">
                    <a:lumMod val="50000"/>
                  </a:schemeClr>
                </a:solidFill>
                <a:latin typeface="Calibri" charset="0"/>
                <a:ea typeface="Calibri" charset="0"/>
                <a:cs typeface="Calibri" charset="0"/>
              </a:rPr>
              <a:t>el valor de la localidad está asignado a la variable v_locid la que es utilizada en la condición de la sentencia del cursor cur_dept. Por lo tanto, el cursor obtendrá la información del departamento cuya localidad sea 1700.</a:t>
            </a:r>
            <a:endParaRPr lang="es-ES_tradnl" sz="1600" dirty="0">
              <a:solidFill>
                <a:schemeClr val="tx2">
                  <a:lumMod val="50000"/>
                </a:schemeClr>
              </a:solidFill>
              <a:effectLst/>
              <a:latin typeface="Calibri" charset="0"/>
              <a:ea typeface="Calibri" charset="0"/>
              <a:cs typeface="Calibri" charset="0"/>
            </a:endParaRPr>
          </a:p>
        </p:txBody>
      </p:sp>
    </p:spTree>
    <p:extLst>
      <p:ext uri="{BB962C8B-B14F-4D97-AF65-F5344CB8AC3E}">
        <p14:creationId xmlns:p14="http://schemas.microsoft.com/office/powerpoint/2010/main" val="12193060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angle 2"/>
          <p:cNvSpPr>
            <a:spLocks noChangeArrowheads="1"/>
          </p:cNvSpPr>
          <p:nvPr/>
        </p:nvSpPr>
        <p:spPr bwMode="auto">
          <a:xfrm>
            <a:off x="2124635" y="1124469"/>
            <a:ext cx="2975408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5" name="Objeto 4"/>
          <p:cNvGraphicFramePr>
            <a:graphicFrameLocks noChangeAspect="1"/>
          </p:cNvGraphicFramePr>
          <p:nvPr>
            <p:extLst>
              <p:ext uri="{D42A27DB-BD31-4B8C-83A1-F6EECF244321}">
                <p14:modId xmlns:p14="http://schemas.microsoft.com/office/powerpoint/2010/main" val="1650152407"/>
              </p:ext>
            </p:extLst>
          </p:nvPr>
        </p:nvGraphicFramePr>
        <p:xfrm>
          <a:off x="2124635" y="1124470"/>
          <a:ext cx="5082989" cy="3552701"/>
        </p:xfrm>
        <a:graphic>
          <a:graphicData uri="http://schemas.openxmlformats.org/presentationml/2006/ole">
            <mc:AlternateContent xmlns:mc="http://schemas.openxmlformats.org/markup-compatibility/2006">
              <mc:Choice xmlns:v="urn:schemas-microsoft-com:vml" Requires="v">
                <p:oleObj spid="_x0000_s19461" r:id="rId3" imgW="9214324" imgH="8763450" progId="PBrush">
                  <p:embed/>
                </p:oleObj>
              </mc:Choice>
              <mc:Fallback>
                <p:oleObj r:id="rId3" imgW="9214324" imgH="8763450"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635" y="1124470"/>
                        <a:ext cx="5082989" cy="3552701"/>
                      </a:xfrm>
                      <a:prstGeom prst="rect">
                        <a:avLst/>
                      </a:prstGeom>
                      <a:noFill/>
                    </p:spPr>
                  </p:pic>
                </p:oleObj>
              </mc:Fallback>
            </mc:AlternateContent>
          </a:graphicData>
        </a:graphic>
      </p:graphicFrame>
      <p:sp>
        <p:nvSpPr>
          <p:cNvPr id="6" name="Rectángulo 5"/>
          <p:cNvSpPr/>
          <p:nvPr/>
        </p:nvSpPr>
        <p:spPr>
          <a:xfrm>
            <a:off x="505966" y="4677171"/>
            <a:ext cx="8422881" cy="1282402"/>
          </a:xfrm>
          <a:prstGeom prst="rect">
            <a:avLst/>
          </a:prstGeom>
        </p:spPr>
        <p:txBody>
          <a:bodyPr wrap="square">
            <a:spAutoFit/>
          </a:bodyPr>
          <a:lstStyle/>
          <a:p>
            <a:pPr>
              <a:lnSpc>
                <a:spcPct val="115000"/>
              </a:lnSpc>
              <a:spcAft>
                <a:spcPts val="1000"/>
              </a:spcAft>
            </a:pPr>
            <a:r>
              <a:rPr lang="es-MX" sz="2000" dirty="0">
                <a:solidFill>
                  <a:schemeClr val="tx2">
                    <a:lumMod val="50000"/>
                  </a:schemeClr>
                </a:solidFill>
                <a:latin typeface="Calibri" charset="0"/>
                <a:ea typeface="Calibri" charset="0"/>
                <a:cs typeface="Calibri" charset="0"/>
              </a:rPr>
              <a:t>En la sintaxis:</a:t>
            </a:r>
            <a:endParaRPr lang="es-ES_tradnl" sz="2000" dirty="0">
              <a:solidFill>
                <a:schemeClr val="tx2">
                  <a:lumMod val="50000"/>
                </a:schemeClr>
              </a:solidFill>
              <a:latin typeface="Calibri" charset="0"/>
              <a:ea typeface="Calibri" charset="0"/>
              <a:cs typeface="Calibri" charset="0"/>
            </a:endParaRPr>
          </a:p>
          <a:p>
            <a:pPr>
              <a:lnSpc>
                <a:spcPct val="115000"/>
              </a:lnSpc>
              <a:spcAft>
                <a:spcPts val="1000"/>
              </a:spcAft>
            </a:pPr>
            <a:r>
              <a:rPr lang="es-MX" sz="2000" dirty="0">
                <a:solidFill>
                  <a:schemeClr val="tx2">
                    <a:lumMod val="50000"/>
                  </a:schemeClr>
                </a:solidFill>
                <a:latin typeface="Calibri" charset="0"/>
                <a:ea typeface="Calibri" charset="0"/>
                <a:cs typeface="Calibri" charset="0"/>
              </a:rPr>
              <a:t>nombre_cursor: es el cursor declarado en la sección de Declaración del bloque PL/SQL.</a:t>
            </a:r>
            <a:endParaRPr lang="es-ES_tradnl" sz="2000" dirty="0">
              <a:solidFill>
                <a:schemeClr val="tx2">
                  <a:lumMod val="50000"/>
                </a:schemeClr>
              </a:solidFill>
              <a:effectLst/>
              <a:latin typeface="Calibri" charset="0"/>
              <a:ea typeface="Calibri" charset="0"/>
              <a:cs typeface="Calibri" charset="0"/>
            </a:endParaRPr>
          </a:p>
        </p:txBody>
      </p:sp>
    </p:spTree>
    <p:extLst>
      <p:ext uri="{BB962C8B-B14F-4D97-AF65-F5344CB8AC3E}">
        <p14:creationId xmlns:p14="http://schemas.microsoft.com/office/powerpoint/2010/main" val="5431783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497541" y="1118016"/>
            <a:ext cx="8148918" cy="4883388"/>
          </a:xfrm>
          <a:prstGeom prst="rect">
            <a:avLst/>
          </a:prstGeom>
        </p:spPr>
        <p:txBody>
          <a:bodyPr wrap="square">
            <a:spAutoFit/>
          </a:bodyPr>
          <a:lstStyle/>
          <a:p>
            <a:pPr algn="just">
              <a:lnSpc>
                <a:spcPct val="115000"/>
              </a:lnSpc>
              <a:spcAft>
                <a:spcPts val="1000"/>
              </a:spcAft>
            </a:pPr>
            <a:r>
              <a:rPr lang="es-MX" sz="2000" dirty="0">
                <a:solidFill>
                  <a:schemeClr val="tx2">
                    <a:lumMod val="50000"/>
                  </a:schemeClr>
                </a:solidFill>
                <a:ea typeface="Calibri" charset="0"/>
                <a:cs typeface="Calibri" charset="0"/>
              </a:rPr>
              <a:t>La sentencia OPEN está incluida en la sección Ejecutable de un bloque PL/SQL y es una sentencia ejecutable que realiza las siguientes operaciones:</a:t>
            </a:r>
            <a:endParaRPr lang="es-ES_tradnl" sz="2000" dirty="0">
              <a:solidFill>
                <a:schemeClr val="tx2">
                  <a:lumMod val="50000"/>
                </a:schemeClr>
              </a:solidFill>
              <a:ea typeface="Calibri" charset="0"/>
              <a:cs typeface="Calibri" charset="0"/>
            </a:endParaRPr>
          </a:p>
          <a:p>
            <a:pPr marL="342900" lvl="0" indent="-342900" algn="just">
              <a:lnSpc>
                <a:spcPct val="115000"/>
              </a:lnSpc>
              <a:spcAft>
                <a:spcPts val="1000"/>
              </a:spcAft>
              <a:buFont typeface="Arial" charset="0"/>
              <a:buChar char="•"/>
            </a:pPr>
            <a:r>
              <a:rPr lang="es-MX" sz="2000" dirty="0">
                <a:solidFill>
                  <a:schemeClr val="tx2">
                    <a:lumMod val="50000"/>
                  </a:schemeClr>
                </a:solidFill>
                <a:ea typeface="Times New Roman" charset="0"/>
                <a:cs typeface="Times New Roman" charset="0"/>
              </a:rPr>
              <a:t>  Dinámicamente se asigna memoria para un área de contexto.</a:t>
            </a:r>
            <a:endParaRPr lang="es-ES_tradnl" sz="2000" dirty="0">
              <a:solidFill>
                <a:schemeClr val="tx2">
                  <a:lumMod val="50000"/>
                </a:schemeClr>
              </a:solidFill>
              <a:ea typeface="Times New Roman" charset="0"/>
              <a:cs typeface="Times New Roman" charset="0"/>
            </a:endParaRPr>
          </a:p>
          <a:p>
            <a:pPr marL="342900" lvl="0" indent="-342900" algn="just">
              <a:lnSpc>
                <a:spcPct val="115000"/>
              </a:lnSpc>
              <a:spcAft>
                <a:spcPts val="1000"/>
              </a:spcAft>
              <a:buFont typeface="Arial" charset="0"/>
              <a:buChar char="•"/>
            </a:pPr>
            <a:r>
              <a:rPr lang="es-MX" sz="2000" dirty="0">
                <a:solidFill>
                  <a:schemeClr val="tx2">
                    <a:lumMod val="50000"/>
                  </a:schemeClr>
                </a:solidFill>
                <a:ea typeface="Times New Roman" charset="0"/>
                <a:cs typeface="Times New Roman" charset="0"/>
              </a:rPr>
              <a:t>  Parsea la sentencia SELECT.</a:t>
            </a:r>
            <a:endParaRPr lang="es-ES_tradnl" sz="2000" dirty="0">
              <a:solidFill>
                <a:schemeClr val="tx2">
                  <a:lumMod val="50000"/>
                </a:schemeClr>
              </a:solidFill>
              <a:ea typeface="Times New Roman" charset="0"/>
              <a:cs typeface="Times New Roman" charset="0"/>
            </a:endParaRPr>
          </a:p>
          <a:p>
            <a:pPr marL="342900" lvl="0" indent="-342900" algn="just">
              <a:lnSpc>
                <a:spcPct val="115000"/>
              </a:lnSpc>
              <a:spcAft>
                <a:spcPts val="1000"/>
              </a:spcAft>
              <a:buFont typeface="Arial" charset="0"/>
              <a:buChar char="•"/>
            </a:pPr>
            <a:r>
              <a:rPr lang="es-MX" sz="2000" dirty="0">
                <a:solidFill>
                  <a:schemeClr val="tx2">
                    <a:lumMod val="50000"/>
                  </a:schemeClr>
                </a:solidFill>
                <a:ea typeface="Times New Roman" charset="0"/>
                <a:cs typeface="Times New Roman" charset="0"/>
              </a:rPr>
              <a:t>  Se examinan los valores de las variables de entrada.</a:t>
            </a:r>
            <a:endParaRPr lang="es-ES_tradnl" sz="2000" dirty="0">
              <a:solidFill>
                <a:schemeClr val="tx2">
                  <a:lumMod val="50000"/>
                </a:schemeClr>
              </a:solidFill>
              <a:ea typeface="Times New Roman" charset="0"/>
              <a:cs typeface="Times New Roman" charset="0"/>
            </a:endParaRPr>
          </a:p>
          <a:p>
            <a:pPr marL="342900" lvl="0" indent="-342900" algn="just">
              <a:lnSpc>
                <a:spcPct val="115000"/>
              </a:lnSpc>
              <a:spcAft>
                <a:spcPts val="1000"/>
              </a:spcAft>
              <a:buFont typeface="Arial" charset="0"/>
              <a:buChar char="•"/>
            </a:pPr>
            <a:r>
              <a:rPr lang="es-MX" sz="2000" dirty="0">
                <a:solidFill>
                  <a:schemeClr val="tx2">
                    <a:lumMod val="50000"/>
                  </a:schemeClr>
                </a:solidFill>
                <a:ea typeface="Times New Roman" charset="0"/>
                <a:cs typeface="Times New Roman" charset="0"/>
              </a:rPr>
              <a:t>  Identifica el conjunto o set activo que satisface el criterio de búsqueda, basándose en los valores de variables y el contenido de las tablas que forman parte de la consulta.</a:t>
            </a:r>
            <a:endParaRPr lang="es-ES_tradnl" sz="2000" dirty="0">
              <a:solidFill>
                <a:schemeClr val="tx2">
                  <a:lumMod val="50000"/>
                </a:schemeClr>
              </a:solidFill>
              <a:ea typeface="Times New Roman" charset="0"/>
              <a:cs typeface="Times New Roman" charset="0"/>
            </a:endParaRPr>
          </a:p>
          <a:p>
            <a:pPr marL="342900" lvl="0" indent="-342900" algn="just">
              <a:lnSpc>
                <a:spcPct val="115000"/>
              </a:lnSpc>
              <a:spcAft>
                <a:spcPts val="1000"/>
              </a:spcAft>
              <a:buFont typeface="Arial" charset="0"/>
              <a:buChar char="•"/>
            </a:pPr>
            <a:r>
              <a:rPr lang="es-MX" sz="2000" dirty="0">
                <a:solidFill>
                  <a:schemeClr val="tx2">
                    <a:lumMod val="50000"/>
                  </a:schemeClr>
                </a:solidFill>
                <a:ea typeface="Times New Roman" charset="0"/>
                <a:cs typeface="Times New Roman" charset="0"/>
              </a:rPr>
              <a:t>  Posiciona el puntero en la primera fila del conjunto activo.</a:t>
            </a:r>
            <a:endParaRPr lang="es-ES_tradnl" sz="2000" dirty="0">
              <a:solidFill>
                <a:schemeClr val="tx2">
                  <a:lumMod val="50000"/>
                </a:schemeClr>
              </a:solidFill>
              <a:ea typeface="Times New Roman" charset="0"/>
              <a:cs typeface="Times New Roman" charset="0"/>
            </a:endParaRPr>
          </a:p>
          <a:p>
            <a:pPr algn="just">
              <a:lnSpc>
                <a:spcPct val="115000"/>
              </a:lnSpc>
              <a:spcAft>
                <a:spcPts val="1000"/>
              </a:spcAft>
            </a:pPr>
            <a:r>
              <a:rPr lang="es-MX" sz="2000" dirty="0">
                <a:solidFill>
                  <a:schemeClr val="tx2">
                    <a:lumMod val="50000"/>
                  </a:schemeClr>
                </a:solidFill>
                <a:ea typeface="Calibri" charset="0"/>
                <a:cs typeface="Calibri" charset="0"/>
              </a:rPr>
              <a:t>Una vez abierto el cursor no se puede volver a abrir hasta que no se cierre.</a:t>
            </a:r>
            <a:endParaRPr lang="es-ES_tradnl" sz="2000" dirty="0">
              <a:solidFill>
                <a:schemeClr val="tx2">
                  <a:lumMod val="50000"/>
                </a:schemeClr>
              </a:solidFill>
              <a:ea typeface="Calibri" charset="0"/>
              <a:cs typeface="Calibri" charset="0"/>
            </a:endParaRPr>
          </a:p>
          <a:p>
            <a:pPr algn="just">
              <a:lnSpc>
                <a:spcPct val="115000"/>
              </a:lnSpc>
              <a:spcAft>
                <a:spcPts val="1000"/>
              </a:spcAft>
            </a:pPr>
            <a:r>
              <a:rPr lang="es-MX" sz="2000" dirty="0">
                <a:solidFill>
                  <a:schemeClr val="tx2">
                    <a:lumMod val="50000"/>
                  </a:schemeClr>
                </a:solidFill>
                <a:ea typeface="Calibri" charset="0"/>
                <a:cs typeface="Calibri" charset="0"/>
              </a:rPr>
              <a:t>En el ejemplo, se abre el cursor cur_emp declarado inicialmente.</a:t>
            </a:r>
            <a:endParaRPr lang="es-ES_tradnl" sz="2000" dirty="0">
              <a:solidFill>
                <a:schemeClr val="tx2">
                  <a:lumMod val="50000"/>
                </a:schemeClr>
              </a:solidFill>
              <a:effectLst/>
              <a:ea typeface="Calibri" charset="0"/>
              <a:cs typeface="Calibri" charset="0"/>
            </a:endParaRPr>
          </a:p>
        </p:txBody>
      </p:sp>
    </p:spTree>
    <p:extLst>
      <p:ext uri="{BB962C8B-B14F-4D97-AF65-F5344CB8AC3E}">
        <p14:creationId xmlns:p14="http://schemas.microsoft.com/office/powerpoint/2010/main" val="16723291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077967" y="1418111"/>
            <a:ext cx="3603812" cy="4950073"/>
          </a:xfrm>
          <a:prstGeom prst="rect">
            <a:avLst/>
          </a:prstGeom>
        </p:spPr>
        <p:txBody>
          <a:bodyPr wrap="square">
            <a:spAutoFit/>
          </a:bodyPr>
          <a:lstStyle/>
          <a:p>
            <a:pPr algn="just">
              <a:lnSpc>
                <a:spcPct val="115000"/>
              </a:lnSpc>
              <a:spcAft>
                <a:spcPts val="1000"/>
              </a:spcAft>
            </a:pPr>
            <a:r>
              <a:rPr lang="es-MX" sz="2000" dirty="0">
                <a:solidFill>
                  <a:schemeClr val="tx2">
                    <a:lumMod val="50000"/>
                  </a:schemeClr>
                </a:solidFill>
                <a:ea typeface="Calibri" charset="0"/>
                <a:cs typeface="Calibri" charset="0"/>
              </a:rPr>
              <a:t>En la sintaxis:</a:t>
            </a:r>
            <a:endParaRPr lang="es-ES_tradnl" sz="2000" dirty="0">
              <a:solidFill>
                <a:schemeClr val="tx2">
                  <a:lumMod val="50000"/>
                </a:schemeClr>
              </a:solidFill>
              <a:ea typeface="Calibri" charset="0"/>
              <a:cs typeface="Calibri" charset="0"/>
            </a:endParaRPr>
          </a:p>
          <a:p>
            <a:pPr marL="342900" lvl="0" indent="-342900" algn="just">
              <a:lnSpc>
                <a:spcPct val="115000"/>
              </a:lnSpc>
              <a:spcAft>
                <a:spcPts val="1000"/>
              </a:spcAft>
              <a:buFont typeface="Arial" charset="0"/>
              <a:buChar char="•"/>
            </a:pPr>
            <a:r>
              <a:rPr lang="es-MX" sz="2000" dirty="0">
                <a:solidFill>
                  <a:schemeClr val="tx2">
                    <a:lumMod val="50000"/>
                  </a:schemeClr>
                </a:solidFill>
                <a:ea typeface="Times New Roman" charset="0"/>
                <a:cs typeface="Times New Roman" charset="0"/>
              </a:rPr>
              <a:t>nombre_cursor: es el cursor declarado en la sección de Declaración del bloque PL/SQL.</a:t>
            </a:r>
            <a:endParaRPr lang="es-ES_tradnl" sz="2000" dirty="0">
              <a:solidFill>
                <a:schemeClr val="tx2">
                  <a:lumMod val="50000"/>
                </a:schemeClr>
              </a:solidFill>
              <a:ea typeface="Times New Roman" charset="0"/>
              <a:cs typeface="Times New Roman" charset="0"/>
            </a:endParaRPr>
          </a:p>
          <a:p>
            <a:pPr marL="342900" lvl="0" indent="-342900" algn="just">
              <a:lnSpc>
                <a:spcPct val="115000"/>
              </a:lnSpc>
              <a:spcAft>
                <a:spcPts val="1000"/>
              </a:spcAft>
              <a:buFont typeface="Arial" charset="0"/>
              <a:buChar char="•"/>
            </a:pPr>
            <a:r>
              <a:rPr lang="es-MX" sz="2000" dirty="0">
                <a:solidFill>
                  <a:schemeClr val="tx2">
                    <a:lumMod val="50000"/>
                  </a:schemeClr>
                </a:solidFill>
                <a:ea typeface="Times New Roman" charset="0"/>
                <a:cs typeface="Times New Roman" charset="0"/>
              </a:rPr>
              <a:t>lista_de_variables o registro_PL/SQL: es donde se almacenarán los valores leídos desde el Cursor. Se deben declarar previamente y deben ser compatibles en tipo de dato con las columnas seleccionadas en la consulta.</a:t>
            </a:r>
            <a:endParaRPr lang="es-ES_tradnl" sz="2000" dirty="0">
              <a:solidFill>
                <a:schemeClr val="tx2">
                  <a:lumMod val="50000"/>
                </a:schemeClr>
              </a:solidFill>
              <a:effectLst/>
              <a:ea typeface="Times New Roman" charset="0"/>
              <a:cs typeface="Times New Roman" charset="0"/>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662064425"/>
              </p:ext>
            </p:extLst>
          </p:nvPr>
        </p:nvGraphicFramePr>
        <p:xfrm>
          <a:off x="687197" y="1855692"/>
          <a:ext cx="3884804" cy="3980332"/>
        </p:xfrm>
        <a:graphic>
          <a:graphicData uri="http://schemas.openxmlformats.org/presentationml/2006/ole">
            <mc:AlternateContent xmlns:mc="http://schemas.openxmlformats.org/markup-compatibility/2006">
              <mc:Choice xmlns:v="urn:schemas-microsoft-com:vml" Requires="v">
                <p:oleObj spid="_x0000_s17413" r:id="rId3" imgW="10757453" imgH="12548245" progId="PBrush">
                  <p:embed/>
                </p:oleObj>
              </mc:Choice>
              <mc:Fallback>
                <p:oleObj r:id="rId3" imgW="10757453" imgH="12548245"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197" y="1855692"/>
                        <a:ext cx="3884804" cy="3980332"/>
                      </a:xfrm>
                      <a:prstGeom prst="rect">
                        <a:avLst/>
                      </a:prstGeom>
                      <a:noFill/>
                    </p:spPr>
                  </p:pic>
                </p:oleObj>
              </mc:Fallback>
            </mc:AlternateContent>
          </a:graphicData>
        </a:graphic>
      </p:graphicFrame>
    </p:spTree>
    <p:extLst>
      <p:ext uri="{BB962C8B-B14F-4D97-AF65-F5344CB8AC3E}">
        <p14:creationId xmlns:p14="http://schemas.microsoft.com/office/powerpoint/2010/main" val="3416791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24435" y="1633105"/>
            <a:ext cx="8095130" cy="4016484"/>
          </a:xfrm>
          <a:prstGeom prst="rect">
            <a:avLst/>
          </a:prstGeom>
        </p:spPr>
        <p:txBody>
          <a:bodyPr wrap="square">
            <a:spAutoFit/>
          </a:bodyPr>
          <a:lstStyle/>
          <a:p>
            <a:pPr algn="just">
              <a:lnSpc>
                <a:spcPct val="115000"/>
              </a:lnSpc>
              <a:spcAft>
                <a:spcPts val="1000"/>
              </a:spcAft>
            </a:pPr>
            <a:r>
              <a:rPr lang="es-MX" sz="2000" dirty="0">
                <a:solidFill>
                  <a:schemeClr val="tx2">
                    <a:lumMod val="50000"/>
                  </a:schemeClr>
                </a:solidFill>
                <a:latin typeface="Calibri" charset="0"/>
                <a:ea typeface="Calibri" charset="0"/>
                <a:cs typeface="Calibri" charset="0"/>
              </a:rPr>
              <a:t>La sentencia FETCH lee los datos desde la fila actual en las variables de salida PL/SQL y avanza el puntero a la siguiente fila en el set activo.</a:t>
            </a:r>
            <a:endParaRPr lang="es-ES_tradnl" sz="2000" dirty="0">
              <a:solidFill>
                <a:schemeClr val="tx2">
                  <a:lumMod val="50000"/>
                </a:schemeClr>
              </a:solidFill>
              <a:latin typeface="Calibri" charset="0"/>
              <a:ea typeface="Calibri" charset="0"/>
              <a:cs typeface="Calibri" charset="0"/>
            </a:endParaRPr>
          </a:p>
          <a:p>
            <a:pPr algn="just">
              <a:lnSpc>
                <a:spcPct val="115000"/>
              </a:lnSpc>
              <a:spcAft>
                <a:spcPts val="1000"/>
              </a:spcAft>
            </a:pPr>
            <a:r>
              <a:rPr lang="es-MX" sz="2000" dirty="0">
                <a:solidFill>
                  <a:schemeClr val="tx2">
                    <a:lumMod val="50000"/>
                  </a:schemeClr>
                </a:solidFill>
                <a:latin typeface="Calibri" charset="0"/>
                <a:ea typeface="Calibri" charset="0"/>
                <a:cs typeface="Calibri" charset="0"/>
              </a:rPr>
              <a:t>Se puede usar el atributo %NOTFOUND para chequear si el conjunto activo se ha recuperado completamente.</a:t>
            </a:r>
            <a:endParaRPr lang="es-ES_tradnl" sz="2000" dirty="0">
              <a:solidFill>
                <a:schemeClr val="tx2">
                  <a:lumMod val="50000"/>
                </a:schemeClr>
              </a:solidFill>
              <a:latin typeface="Calibri" charset="0"/>
              <a:ea typeface="Calibri" charset="0"/>
              <a:cs typeface="Calibri" charset="0"/>
            </a:endParaRPr>
          </a:p>
          <a:p>
            <a:pPr algn="just">
              <a:lnSpc>
                <a:spcPct val="115000"/>
              </a:lnSpc>
              <a:spcAft>
                <a:spcPts val="1000"/>
              </a:spcAft>
            </a:pPr>
            <a:r>
              <a:rPr lang="es-MX" sz="2000" dirty="0">
                <a:solidFill>
                  <a:schemeClr val="tx2">
                    <a:lumMod val="50000"/>
                  </a:schemeClr>
                </a:solidFill>
                <a:latin typeface="Calibri" charset="0"/>
                <a:ea typeface="Calibri" charset="0"/>
                <a:cs typeface="Calibri" charset="0"/>
              </a:rPr>
              <a:t>En el bloque PL/SQL del ejemplo, el cursor cur_emp obtiene la identificación y apellido de los empleados que trabajan en el departamento 30. </a:t>
            </a:r>
            <a:endParaRPr lang="es-ES_tradnl" sz="2000" dirty="0">
              <a:solidFill>
                <a:schemeClr val="tx2">
                  <a:lumMod val="50000"/>
                </a:schemeClr>
              </a:solidFill>
              <a:latin typeface="Calibri" charset="0"/>
              <a:ea typeface="Calibri" charset="0"/>
              <a:cs typeface="Calibri" charset="0"/>
            </a:endParaRPr>
          </a:p>
          <a:p>
            <a:pPr algn="just">
              <a:lnSpc>
                <a:spcPct val="115000"/>
              </a:lnSpc>
              <a:spcAft>
                <a:spcPts val="1000"/>
              </a:spcAft>
            </a:pPr>
            <a:r>
              <a:rPr lang="es-MX" sz="2000" dirty="0">
                <a:solidFill>
                  <a:schemeClr val="tx2">
                    <a:lumMod val="50000"/>
                  </a:schemeClr>
                </a:solidFill>
                <a:latin typeface="Calibri" charset="0"/>
                <a:ea typeface="Calibri" charset="0"/>
                <a:cs typeface="Calibri" charset="0"/>
              </a:rPr>
              <a:t>En la sección de Ejecución se abre el cursor, se lee la primera fila y los valores son almacenados en las variables declaras para posteriormente INSERTARLOS en la tabla EMPLEADOS. Para poder leer todas las filas recuperadas en el cursor, se debe generar una Iteración</a:t>
            </a:r>
            <a:r>
              <a:rPr lang="es-MX" sz="2000" dirty="0" smtClean="0">
                <a:solidFill>
                  <a:schemeClr val="tx2">
                    <a:lumMod val="50000"/>
                  </a:schemeClr>
                </a:solidFill>
                <a:latin typeface="Calibri" charset="0"/>
                <a:ea typeface="Calibri" charset="0"/>
                <a:cs typeface="Calibri" charset="0"/>
              </a:rPr>
              <a:t>.</a:t>
            </a:r>
            <a:endParaRPr lang="es-ES_tradnl" sz="2000" dirty="0">
              <a:solidFill>
                <a:schemeClr val="tx2">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6537504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454686" y="4488452"/>
            <a:ext cx="8234621" cy="1862048"/>
          </a:xfrm>
          <a:prstGeom prst="rect">
            <a:avLst/>
          </a:prstGeom>
        </p:spPr>
        <p:txBody>
          <a:bodyPr wrap="square">
            <a:spAutoFit/>
          </a:bodyPr>
          <a:lstStyle/>
          <a:p>
            <a:pPr algn="just">
              <a:lnSpc>
                <a:spcPct val="115000"/>
              </a:lnSpc>
              <a:spcAft>
                <a:spcPts val="1000"/>
              </a:spcAft>
            </a:pPr>
            <a:r>
              <a:rPr lang="es-MX" sz="2000" dirty="0" smtClean="0">
                <a:solidFill>
                  <a:schemeClr val="tx2">
                    <a:lumMod val="50000"/>
                  </a:schemeClr>
                </a:solidFill>
                <a:latin typeface="Calibri" charset="0"/>
                <a:ea typeface="Calibri" charset="0"/>
                <a:cs typeface="Calibri" charset="0"/>
              </a:rPr>
              <a:t>En </a:t>
            </a:r>
            <a:r>
              <a:rPr lang="es-MX" sz="2000" dirty="0">
                <a:solidFill>
                  <a:schemeClr val="tx2">
                    <a:lumMod val="50000"/>
                  </a:schemeClr>
                </a:solidFill>
                <a:latin typeface="Calibri" charset="0"/>
                <a:ea typeface="Calibri" charset="0"/>
                <a:cs typeface="Calibri" charset="0"/>
              </a:rPr>
              <a:t>el ejemplo ahora se utiliza un loop simple para leer todas las filas del cursor, que recuperado id de empleado y apellido, que pertenezcan al departamento con código 30, para posteriormente INSERTARLOS en la tabla EMPLEADOS. </a:t>
            </a:r>
            <a:r>
              <a:rPr lang="es-MX" sz="2000" dirty="0"/>
              <a:t>Se utiliza también el atributo de cursor %NOTFOUND para la condición de salida del loop. </a:t>
            </a:r>
            <a:endParaRPr lang="es-ES_tradnl" sz="2000" dirty="0"/>
          </a:p>
        </p:txBody>
      </p:sp>
      <p:sp>
        <p:nvSpPr>
          <p:cNvPr id="5" name="Rectangle 2"/>
          <p:cNvSpPr>
            <a:spLocks noChangeArrowheads="1"/>
          </p:cNvSpPr>
          <p:nvPr/>
        </p:nvSpPr>
        <p:spPr bwMode="auto">
          <a:xfrm>
            <a:off x="1328746" y="1154203"/>
            <a:ext cx="28981110" cy="58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802458623"/>
              </p:ext>
            </p:extLst>
          </p:nvPr>
        </p:nvGraphicFramePr>
        <p:xfrm>
          <a:off x="1519116" y="1271445"/>
          <a:ext cx="6105762" cy="3303117"/>
        </p:xfrm>
        <a:graphic>
          <a:graphicData uri="http://schemas.openxmlformats.org/presentationml/2006/ole">
            <mc:AlternateContent xmlns:mc="http://schemas.openxmlformats.org/markup-compatibility/2006">
              <mc:Choice xmlns:v="urn:schemas-microsoft-com:vml" Requires="v">
                <p:oleObj spid="_x0000_s21509" r:id="rId3" imgW="10154172" imgH="5505733" progId="PBrush">
                  <p:embed/>
                </p:oleObj>
              </mc:Choice>
              <mc:Fallback>
                <p:oleObj r:id="rId3" imgW="10154172" imgH="5505733"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9116" y="1271445"/>
                        <a:ext cx="6105762" cy="3303117"/>
                      </a:xfrm>
                      <a:prstGeom prst="rect">
                        <a:avLst/>
                      </a:prstGeom>
                      <a:noFill/>
                    </p:spPr>
                  </p:pic>
                </p:oleObj>
              </mc:Fallback>
            </mc:AlternateContent>
          </a:graphicData>
        </a:graphic>
      </p:graphicFrame>
    </p:spTree>
    <p:extLst>
      <p:ext uri="{BB962C8B-B14F-4D97-AF65-F5344CB8AC3E}">
        <p14:creationId xmlns:p14="http://schemas.microsoft.com/office/powerpoint/2010/main" val="474288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graphicFrame>
        <p:nvGraphicFramePr>
          <p:cNvPr id="5" name="Objeto 4"/>
          <p:cNvGraphicFramePr>
            <a:graphicFrameLocks noChangeAspect="1"/>
          </p:cNvGraphicFramePr>
          <p:nvPr>
            <p:extLst>
              <p:ext uri="{D42A27DB-BD31-4B8C-83A1-F6EECF244321}">
                <p14:modId xmlns:p14="http://schemas.microsoft.com/office/powerpoint/2010/main" val="1928392427"/>
              </p:ext>
            </p:extLst>
          </p:nvPr>
        </p:nvGraphicFramePr>
        <p:xfrm>
          <a:off x="5077967" y="1648428"/>
          <a:ext cx="3997462" cy="4751082"/>
        </p:xfrm>
        <a:graphic>
          <a:graphicData uri="http://schemas.openxmlformats.org/presentationml/2006/ole">
            <mc:AlternateContent xmlns:mc="http://schemas.openxmlformats.org/markup-compatibility/2006">
              <mc:Choice xmlns:v="urn:schemas-microsoft-com:vml" Requires="v">
                <p:oleObj spid="_x0000_s22533" r:id="rId3" imgW="6794849" imgH="8096666" progId="PBrush">
                  <p:embed/>
                </p:oleObj>
              </mc:Choice>
              <mc:Fallback>
                <p:oleObj r:id="rId3" imgW="6794849" imgH="8096666"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7967" y="1648428"/>
                        <a:ext cx="3997462" cy="4751082"/>
                      </a:xfrm>
                      <a:prstGeom prst="rect">
                        <a:avLst/>
                      </a:prstGeom>
                      <a:noFill/>
                    </p:spPr>
                  </p:pic>
                </p:oleObj>
              </mc:Fallback>
            </mc:AlternateContent>
          </a:graphicData>
        </a:graphic>
      </p:graphicFrame>
      <p:sp>
        <p:nvSpPr>
          <p:cNvPr id="6" name="Rectángulo 5"/>
          <p:cNvSpPr/>
          <p:nvPr/>
        </p:nvSpPr>
        <p:spPr>
          <a:xfrm>
            <a:off x="295836" y="1418111"/>
            <a:ext cx="4007223" cy="4498667"/>
          </a:xfrm>
          <a:prstGeom prst="rect">
            <a:avLst/>
          </a:prstGeom>
        </p:spPr>
        <p:txBody>
          <a:bodyPr wrap="square">
            <a:spAutoFit/>
          </a:bodyPr>
          <a:lstStyle/>
          <a:p>
            <a:pPr>
              <a:lnSpc>
                <a:spcPct val="115000"/>
              </a:lnSpc>
              <a:spcAft>
                <a:spcPts val="1000"/>
              </a:spcAft>
            </a:pPr>
            <a:r>
              <a:rPr lang="es-MX" sz="2000" dirty="0">
                <a:solidFill>
                  <a:schemeClr val="tx2">
                    <a:lumMod val="50000"/>
                  </a:schemeClr>
                </a:solidFill>
                <a:ea typeface="Calibri" charset="0"/>
                <a:cs typeface="Calibri" charset="0"/>
              </a:rPr>
              <a:t>En la sintaxis:</a:t>
            </a:r>
            <a:endParaRPr lang="es-ES_tradnl" sz="2000" dirty="0">
              <a:solidFill>
                <a:schemeClr val="tx2">
                  <a:lumMod val="50000"/>
                </a:schemeClr>
              </a:solidFill>
              <a:ea typeface="Calibri" charset="0"/>
              <a:cs typeface="Calibri" charset="0"/>
            </a:endParaRPr>
          </a:p>
          <a:p>
            <a:pPr marL="342900" lvl="0" indent="-342900">
              <a:lnSpc>
                <a:spcPct val="115000"/>
              </a:lnSpc>
              <a:spcAft>
                <a:spcPts val="1000"/>
              </a:spcAft>
              <a:buFont typeface="Arial" charset="0"/>
              <a:buChar char="•"/>
            </a:pPr>
            <a:r>
              <a:rPr lang="es-MX" sz="2000" dirty="0">
                <a:solidFill>
                  <a:schemeClr val="tx2">
                    <a:lumMod val="50000"/>
                  </a:schemeClr>
                </a:solidFill>
                <a:ea typeface="Times New Roman" charset="0"/>
                <a:cs typeface="Times New Roman" charset="0"/>
              </a:rPr>
              <a:t>  nombre_cursor: es el cursor declarado en la sección de Declaración del bloque PL/SQL.</a:t>
            </a:r>
            <a:endParaRPr lang="es-ES_tradnl" sz="2000" dirty="0">
              <a:solidFill>
                <a:schemeClr val="tx2">
                  <a:lumMod val="50000"/>
                </a:schemeClr>
              </a:solidFill>
              <a:ea typeface="Times New Roman" charset="0"/>
              <a:cs typeface="Times New Roman" charset="0"/>
            </a:endParaRPr>
          </a:p>
          <a:p>
            <a:pPr>
              <a:lnSpc>
                <a:spcPct val="115000"/>
              </a:lnSpc>
              <a:spcAft>
                <a:spcPts val="1000"/>
              </a:spcAft>
            </a:pPr>
            <a:r>
              <a:rPr lang="es-MX" sz="2000" dirty="0">
                <a:solidFill>
                  <a:schemeClr val="tx2">
                    <a:lumMod val="50000"/>
                  </a:schemeClr>
                </a:solidFill>
                <a:ea typeface="Calibri" charset="0"/>
                <a:cs typeface="Calibri" charset="0"/>
              </a:rPr>
              <a:t>La sentencia CLOSE:</a:t>
            </a:r>
            <a:endParaRPr lang="es-ES_tradnl" sz="2000" dirty="0">
              <a:solidFill>
                <a:schemeClr val="tx2">
                  <a:lumMod val="50000"/>
                </a:schemeClr>
              </a:solidFill>
              <a:ea typeface="Calibri" charset="0"/>
              <a:cs typeface="Calibri" charset="0"/>
            </a:endParaRPr>
          </a:p>
          <a:p>
            <a:pPr marL="342900" lvl="0" indent="-342900">
              <a:lnSpc>
                <a:spcPct val="115000"/>
              </a:lnSpc>
              <a:spcAft>
                <a:spcPts val="1000"/>
              </a:spcAft>
              <a:buFont typeface="Arial" charset="0"/>
              <a:buChar char="•"/>
            </a:pPr>
            <a:r>
              <a:rPr lang="es-MX" sz="2000" dirty="0">
                <a:solidFill>
                  <a:schemeClr val="tx2">
                    <a:lumMod val="50000"/>
                  </a:schemeClr>
                </a:solidFill>
                <a:ea typeface="Times New Roman" charset="0"/>
                <a:cs typeface="Times New Roman" charset="0"/>
              </a:rPr>
              <a:t>  Deshabilita (cierra) el cursor, libera el área de contexto y el set activo se elimina.</a:t>
            </a:r>
            <a:endParaRPr lang="es-ES_tradnl" sz="2000" dirty="0">
              <a:solidFill>
                <a:schemeClr val="tx2">
                  <a:lumMod val="50000"/>
                </a:schemeClr>
              </a:solidFill>
              <a:ea typeface="Times New Roman" charset="0"/>
              <a:cs typeface="Times New Roman" charset="0"/>
            </a:endParaRPr>
          </a:p>
          <a:p>
            <a:pPr marL="342900" lvl="0" indent="-342900">
              <a:lnSpc>
                <a:spcPct val="115000"/>
              </a:lnSpc>
              <a:spcAft>
                <a:spcPts val="1000"/>
              </a:spcAft>
              <a:buFont typeface="Arial" charset="0"/>
              <a:buChar char="•"/>
            </a:pPr>
            <a:r>
              <a:rPr lang="es-MX" sz="2000" dirty="0">
                <a:solidFill>
                  <a:schemeClr val="tx2">
                    <a:lumMod val="50000"/>
                  </a:schemeClr>
                </a:solidFill>
                <a:ea typeface="Times New Roman" charset="0"/>
                <a:cs typeface="Times New Roman" charset="0"/>
              </a:rPr>
              <a:t>  Cierra el cursor después de completar el procesamiento de las sentencias FETCH</a:t>
            </a:r>
            <a:r>
              <a:rPr lang="es-MX" sz="2000" dirty="0" smtClean="0">
                <a:solidFill>
                  <a:schemeClr val="tx2">
                    <a:lumMod val="50000"/>
                  </a:schemeClr>
                </a:solidFill>
                <a:ea typeface="Times New Roman" charset="0"/>
                <a:cs typeface="Times New Roman" charset="0"/>
              </a:rPr>
              <a:t>.</a:t>
            </a:r>
            <a:endParaRPr lang="es-ES_tradnl" sz="2000" dirty="0">
              <a:solidFill>
                <a:schemeClr val="tx2">
                  <a:lumMod val="50000"/>
                </a:schemeClr>
              </a:solidFill>
              <a:ea typeface="Times New Roman" charset="0"/>
              <a:cs typeface="Times New Roman" charset="0"/>
            </a:endParaRPr>
          </a:p>
        </p:txBody>
      </p:sp>
    </p:spTree>
    <p:extLst>
      <p:ext uri="{BB962C8B-B14F-4D97-AF65-F5344CB8AC3E}">
        <p14:creationId xmlns:p14="http://schemas.microsoft.com/office/powerpoint/2010/main" val="19817692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457201" y="2203793"/>
            <a:ext cx="7982968" cy="2472472"/>
          </a:xfrm>
          <a:prstGeom prst="rect">
            <a:avLst/>
          </a:prstGeom>
        </p:spPr>
        <p:txBody>
          <a:bodyPr wrap="square">
            <a:spAutoFit/>
          </a:bodyPr>
          <a:lstStyle/>
          <a:p>
            <a:pPr algn="just">
              <a:lnSpc>
                <a:spcPct val="115000"/>
              </a:lnSpc>
              <a:spcAft>
                <a:spcPts val="1000"/>
              </a:spcAft>
            </a:pPr>
            <a:r>
              <a:rPr lang="es-MX" sz="2000" dirty="0">
                <a:solidFill>
                  <a:schemeClr val="tx2">
                    <a:lumMod val="50000"/>
                  </a:schemeClr>
                </a:solidFill>
                <a:latin typeface="Calibri" charset="0"/>
                <a:ea typeface="Calibri" charset="0"/>
                <a:cs typeface="Calibri" charset="0"/>
              </a:rPr>
              <a:t>Un cursor puede ser reabierto sólo si éste está cerrado. Si se leen datos desde un cursor después de que éste se ha cerrado entonces la excepción INVALID_CURSOR se producirá</a:t>
            </a:r>
            <a:r>
              <a:rPr lang="es-MX" sz="2000" dirty="0" smtClean="0">
                <a:solidFill>
                  <a:schemeClr val="tx2">
                    <a:lumMod val="50000"/>
                  </a:schemeClr>
                </a:solidFill>
                <a:latin typeface="Calibri" charset="0"/>
                <a:ea typeface="Calibri" charset="0"/>
                <a:cs typeface="Calibri" charset="0"/>
              </a:rPr>
              <a:t>.</a:t>
            </a:r>
          </a:p>
          <a:p>
            <a:pPr algn="just">
              <a:lnSpc>
                <a:spcPct val="115000"/>
              </a:lnSpc>
              <a:spcAft>
                <a:spcPts val="1000"/>
              </a:spcAft>
            </a:pPr>
            <a:endParaRPr lang="es-ES_tradnl" sz="2000" dirty="0">
              <a:solidFill>
                <a:schemeClr val="tx2">
                  <a:lumMod val="50000"/>
                </a:schemeClr>
              </a:solidFill>
              <a:latin typeface="Calibri" charset="0"/>
              <a:ea typeface="Calibri" charset="0"/>
              <a:cs typeface="Calibri" charset="0"/>
            </a:endParaRPr>
          </a:p>
          <a:p>
            <a:pPr algn="just">
              <a:lnSpc>
                <a:spcPct val="115000"/>
              </a:lnSpc>
              <a:spcAft>
                <a:spcPts val="1000"/>
              </a:spcAft>
            </a:pPr>
            <a:r>
              <a:rPr lang="es-MX" sz="2000" dirty="0">
                <a:solidFill>
                  <a:schemeClr val="tx2">
                    <a:lumMod val="50000"/>
                  </a:schemeClr>
                </a:solidFill>
                <a:latin typeface="Calibri" charset="0"/>
                <a:ea typeface="Calibri" charset="0"/>
                <a:cs typeface="Calibri" charset="0"/>
              </a:rPr>
              <a:t>El número de cursores abiertos por sesión es determinado por el parámetro de la Base de Datos OPEN_CURSORS. Por defecto es 50.</a:t>
            </a:r>
            <a:endParaRPr lang="es-ES_tradnl" sz="2000" dirty="0">
              <a:solidFill>
                <a:schemeClr val="tx2">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6486677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10988" y="1111545"/>
            <a:ext cx="8122023" cy="2472472"/>
          </a:xfrm>
          <a:prstGeom prst="rect">
            <a:avLst/>
          </a:prstGeom>
        </p:spPr>
        <p:txBody>
          <a:bodyPr wrap="square">
            <a:spAutoFit/>
          </a:bodyPr>
          <a:lstStyle/>
          <a:p>
            <a:pPr algn="just">
              <a:lnSpc>
                <a:spcPct val="115000"/>
              </a:lnSpc>
              <a:spcAft>
                <a:spcPts val="1000"/>
              </a:spcAft>
            </a:pPr>
            <a:r>
              <a:rPr lang="es-MX" sz="2000" b="1" dirty="0">
                <a:solidFill>
                  <a:schemeClr val="tx2">
                    <a:lumMod val="50000"/>
                  </a:schemeClr>
                </a:solidFill>
                <a:latin typeface="Calibri" charset="0"/>
                <a:ea typeface="Calibri" charset="0"/>
                <a:cs typeface="Calibri" charset="0"/>
              </a:rPr>
              <a:t>ATRIBUTOS PARA CURSORES EXPLICITOS</a:t>
            </a:r>
            <a:endParaRPr lang="es-ES_tradnl" sz="2000" dirty="0">
              <a:solidFill>
                <a:schemeClr val="tx2">
                  <a:lumMod val="50000"/>
                </a:schemeClr>
              </a:solidFill>
              <a:latin typeface="Calibri" charset="0"/>
              <a:ea typeface="Calibri" charset="0"/>
              <a:cs typeface="Calibri" charset="0"/>
            </a:endParaRPr>
          </a:p>
          <a:p>
            <a:pPr algn="just">
              <a:lnSpc>
                <a:spcPct val="115000"/>
              </a:lnSpc>
              <a:spcAft>
                <a:spcPts val="1000"/>
              </a:spcAft>
            </a:pPr>
            <a:r>
              <a:rPr lang="es-MX" sz="2000" dirty="0">
                <a:solidFill>
                  <a:schemeClr val="tx2">
                    <a:lumMod val="50000"/>
                  </a:schemeClr>
                </a:solidFill>
                <a:latin typeface="Calibri" charset="0"/>
                <a:ea typeface="Calibri" charset="0"/>
                <a:cs typeface="Calibri" charset="0"/>
              </a:rPr>
              <a:t>Hay cuatro atributos para obtener información del estado de un cursor explícito: %ISOPEN, %NOTFOUND, %FOUND, %ROWCOUNT</a:t>
            </a:r>
            <a:r>
              <a:rPr lang="es-MX" sz="2000" dirty="0" smtClean="0">
                <a:solidFill>
                  <a:schemeClr val="tx2">
                    <a:lumMod val="50000"/>
                  </a:schemeClr>
                </a:solidFill>
                <a:latin typeface="Calibri" charset="0"/>
                <a:ea typeface="Calibri" charset="0"/>
                <a:cs typeface="Calibri" charset="0"/>
              </a:rPr>
              <a:t>.</a:t>
            </a:r>
            <a:endParaRPr lang="es-ES_tradnl" sz="2000" dirty="0">
              <a:solidFill>
                <a:schemeClr val="tx2">
                  <a:lumMod val="50000"/>
                </a:schemeClr>
              </a:solidFill>
              <a:latin typeface="Calibri" charset="0"/>
              <a:ea typeface="Calibri" charset="0"/>
              <a:cs typeface="Calibri" charset="0"/>
            </a:endParaRPr>
          </a:p>
          <a:p>
            <a:pPr algn="just">
              <a:lnSpc>
                <a:spcPct val="115000"/>
              </a:lnSpc>
              <a:spcAft>
                <a:spcPts val="1000"/>
              </a:spcAft>
            </a:pPr>
            <a:r>
              <a:rPr lang="es-MX" sz="2000" dirty="0">
                <a:solidFill>
                  <a:schemeClr val="tx2">
                    <a:lumMod val="50000"/>
                  </a:schemeClr>
                </a:solidFill>
                <a:latin typeface="Calibri" charset="0"/>
                <a:ea typeface="Calibri" charset="0"/>
                <a:cs typeface="Calibri" charset="0"/>
              </a:rPr>
              <a:t>Cuando se agrega el nombre del cursor, estos atributos devuelven información útil acerca de la ejecución de una sentencia de manipulación del cursor.</a:t>
            </a:r>
            <a:endParaRPr lang="es-ES_tradnl" sz="2000" dirty="0">
              <a:solidFill>
                <a:schemeClr val="tx2">
                  <a:lumMod val="50000"/>
                </a:schemeClr>
              </a:solidFill>
              <a:effectLst/>
              <a:latin typeface="Calibri" charset="0"/>
              <a:ea typeface="Calibri" charset="0"/>
              <a:cs typeface="Calibri" charset="0"/>
            </a:endParaRPr>
          </a:p>
        </p:txBody>
      </p:sp>
      <p:sp>
        <p:nvSpPr>
          <p:cNvPr id="5" name="Rectangle 2"/>
          <p:cNvSpPr>
            <a:spLocks noChangeArrowheads="1"/>
          </p:cNvSpPr>
          <p:nvPr/>
        </p:nvSpPr>
        <p:spPr bwMode="auto">
          <a:xfrm>
            <a:off x="2538357" y="3500944"/>
            <a:ext cx="21412266" cy="56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357264257"/>
              </p:ext>
            </p:extLst>
          </p:nvPr>
        </p:nvGraphicFramePr>
        <p:xfrm>
          <a:off x="2538356" y="3500944"/>
          <a:ext cx="4861379" cy="2550232"/>
        </p:xfrm>
        <a:graphic>
          <a:graphicData uri="http://schemas.openxmlformats.org/presentationml/2006/ole">
            <mc:AlternateContent xmlns:mc="http://schemas.openxmlformats.org/markup-compatibility/2006">
              <mc:Choice xmlns:v="urn:schemas-microsoft-com:vml" Requires="v">
                <p:oleObj spid="_x0000_s24581" r:id="rId4" imgW="5740695" imgH="3029106" progId="PBrush">
                  <p:embed/>
                </p:oleObj>
              </mc:Choice>
              <mc:Fallback>
                <p:oleObj r:id="rId4" imgW="5740695" imgH="3029106" progId="PBrush">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8356" y="3500944"/>
                        <a:ext cx="4861379" cy="2550232"/>
                      </a:xfrm>
                      <a:prstGeom prst="rect">
                        <a:avLst/>
                      </a:prstGeom>
                      <a:noFill/>
                    </p:spPr>
                  </p:pic>
                </p:oleObj>
              </mc:Fallback>
            </mc:AlternateContent>
          </a:graphicData>
        </a:graphic>
      </p:graphicFrame>
    </p:spTree>
    <p:extLst>
      <p:ext uri="{BB962C8B-B14F-4D97-AF65-F5344CB8AC3E}">
        <p14:creationId xmlns:p14="http://schemas.microsoft.com/office/powerpoint/2010/main" val="7426662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694226" y="2655145"/>
            <a:ext cx="3178527" cy="1083374"/>
          </a:xfrm>
          <a:prstGeom prst="rect">
            <a:avLst/>
          </a:prstGeom>
        </p:spPr>
        <p:txBody>
          <a:bodyPr wrap="square">
            <a:spAutoFit/>
          </a:bodyPr>
          <a:lstStyle/>
          <a:p>
            <a:pPr algn="ctr">
              <a:lnSpc>
                <a:spcPct val="115000"/>
              </a:lnSpc>
              <a:spcAft>
                <a:spcPts val="1000"/>
              </a:spcAft>
              <a:tabLst>
                <a:tab pos="819150" algn="l"/>
              </a:tabLst>
            </a:pPr>
            <a:r>
              <a:rPr lang="es-MX" sz="2800" b="1" dirty="0" smtClean="0">
                <a:solidFill>
                  <a:schemeClr val="bg1"/>
                </a:solidFill>
                <a:latin typeface="Calibri" charset="0"/>
                <a:ea typeface="Calibri" charset="0"/>
                <a:cs typeface="Calibri" charset="0"/>
              </a:rPr>
              <a:t>Introducci</a:t>
            </a:r>
            <a:r>
              <a:rPr lang="es-ES" sz="2800" b="1" dirty="0" err="1" smtClean="0">
                <a:solidFill>
                  <a:schemeClr val="bg1"/>
                </a:solidFill>
                <a:latin typeface="Calibri" charset="0"/>
                <a:ea typeface="Calibri" charset="0"/>
                <a:cs typeface="Calibri" charset="0"/>
              </a:rPr>
              <a:t>ón</a:t>
            </a:r>
            <a:r>
              <a:rPr lang="es-ES" sz="2800" b="1" dirty="0" smtClean="0">
                <a:solidFill>
                  <a:schemeClr val="bg1"/>
                </a:solidFill>
                <a:latin typeface="Calibri" charset="0"/>
                <a:ea typeface="Calibri" charset="0"/>
                <a:cs typeface="Calibri" charset="0"/>
              </a:rPr>
              <a:t> a cursores explícitos</a:t>
            </a:r>
            <a:endParaRPr lang="es-ES_tradnl" sz="2800" b="1" dirty="0">
              <a:solidFill>
                <a:schemeClr val="bg1"/>
              </a:solidFill>
              <a:latin typeface="Calibri" charset="0"/>
              <a:ea typeface="Calibri" charset="0"/>
              <a:cs typeface="Calibri"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477369" y="4611440"/>
            <a:ext cx="8189259" cy="1508105"/>
          </a:xfrm>
          <a:prstGeom prst="rect">
            <a:avLst/>
          </a:prstGeom>
        </p:spPr>
        <p:txBody>
          <a:bodyPr wrap="square">
            <a:spAutoFit/>
          </a:bodyPr>
          <a:lstStyle/>
          <a:p>
            <a:pPr algn="just">
              <a:lnSpc>
                <a:spcPct val="115000"/>
              </a:lnSpc>
              <a:spcAft>
                <a:spcPts val="1000"/>
              </a:spcAft>
            </a:pPr>
            <a:r>
              <a:rPr lang="es-MX" sz="2000" dirty="0">
                <a:solidFill>
                  <a:schemeClr val="tx2">
                    <a:lumMod val="50000"/>
                  </a:schemeClr>
                </a:solidFill>
                <a:latin typeface="Calibri" charset="0"/>
                <a:ea typeface="Calibri" charset="0"/>
                <a:cs typeface="Calibri" charset="0"/>
              </a:rPr>
              <a:t>Se pueden leer filas sólo cuando el cursor se encuentra abierto. Usar el atributo de cursor %ISOPEN antes de realizar una lectura permite validar si el cursor se encuentra abierto. Retorna el estado del cursor. TRUE si está abierto y FALSE si no. </a:t>
            </a:r>
            <a:endParaRPr lang="es-ES_tradnl" sz="2000" dirty="0">
              <a:solidFill>
                <a:schemeClr val="tx2">
                  <a:lumMod val="50000"/>
                </a:schemeClr>
              </a:solidFill>
              <a:effectLst/>
              <a:latin typeface="Calibri" charset="0"/>
              <a:ea typeface="Calibri" charset="0"/>
              <a:cs typeface="Calibri" charset="0"/>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2092980155"/>
              </p:ext>
            </p:extLst>
          </p:nvPr>
        </p:nvGraphicFramePr>
        <p:xfrm>
          <a:off x="1358151" y="1195886"/>
          <a:ext cx="6118414" cy="2983359"/>
        </p:xfrm>
        <a:graphic>
          <a:graphicData uri="http://schemas.openxmlformats.org/presentationml/2006/ole">
            <mc:AlternateContent xmlns:mc="http://schemas.openxmlformats.org/markup-compatibility/2006">
              <mc:Choice xmlns:v="urn:schemas-microsoft-com:vml" Requires="v">
                <p:oleObj spid="_x0000_s26629" r:id="rId4" imgW="7550538" imgH="3695890" progId="PBrush">
                  <p:embed/>
                </p:oleObj>
              </mc:Choice>
              <mc:Fallback>
                <p:oleObj r:id="rId4" imgW="7550538" imgH="3695890" progId="PBrush">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8151" y="1195886"/>
                        <a:ext cx="6118414" cy="2983359"/>
                      </a:xfrm>
                      <a:prstGeom prst="rect">
                        <a:avLst/>
                      </a:prstGeom>
                      <a:noFill/>
                    </p:spPr>
                  </p:pic>
                </p:oleObj>
              </mc:Fallback>
            </mc:AlternateContent>
          </a:graphicData>
        </a:graphic>
      </p:graphicFrame>
    </p:spTree>
    <p:extLst>
      <p:ext uri="{BB962C8B-B14F-4D97-AF65-F5344CB8AC3E}">
        <p14:creationId xmlns:p14="http://schemas.microsoft.com/office/powerpoint/2010/main" val="3326456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51329" y="1079500"/>
            <a:ext cx="8041341" cy="1282402"/>
          </a:xfrm>
          <a:prstGeom prst="rect">
            <a:avLst/>
          </a:prstGeom>
        </p:spPr>
        <p:txBody>
          <a:bodyPr wrap="square">
            <a:spAutoFit/>
          </a:bodyPr>
          <a:lstStyle/>
          <a:p>
            <a:pPr algn="just">
              <a:lnSpc>
                <a:spcPct val="115000"/>
              </a:lnSpc>
              <a:spcAft>
                <a:spcPts val="1000"/>
              </a:spcAft>
            </a:pPr>
            <a:r>
              <a:rPr lang="es-MX" sz="2000" dirty="0">
                <a:solidFill>
                  <a:schemeClr val="tx2">
                    <a:lumMod val="50000"/>
                  </a:schemeClr>
                </a:solidFill>
                <a:latin typeface="Calibri" charset="0"/>
                <a:ea typeface="Calibri" charset="0"/>
                <a:cs typeface="Calibri" charset="0"/>
              </a:rPr>
              <a:t>En el bloque pl/sql ejemplo, antes de leer las filas del cursor cur_emp se verifica con el atributo %ISOPEN, si está abierto o no el cursor. </a:t>
            </a:r>
            <a:endParaRPr lang="es-ES_tradnl" sz="2000" dirty="0">
              <a:solidFill>
                <a:schemeClr val="tx2">
                  <a:lumMod val="50000"/>
                </a:schemeClr>
              </a:solidFill>
              <a:latin typeface="Calibri" charset="0"/>
              <a:ea typeface="Calibri" charset="0"/>
              <a:cs typeface="Calibri" charset="0"/>
            </a:endParaRPr>
          </a:p>
          <a:p>
            <a:pPr algn="just">
              <a:lnSpc>
                <a:spcPct val="115000"/>
              </a:lnSpc>
              <a:spcAft>
                <a:spcPts val="1000"/>
              </a:spcAft>
            </a:pPr>
            <a:r>
              <a:rPr lang="es-MX" sz="2000" dirty="0">
                <a:solidFill>
                  <a:schemeClr val="tx2">
                    <a:lumMod val="50000"/>
                  </a:schemeClr>
                </a:solidFill>
                <a:latin typeface="Calibri" charset="0"/>
                <a:ea typeface="Calibri" charset="0"/>
                <a:cs typeface="Calibri" charset="0"/>
              </a:rPr>
              <a:t>En el caso de no estar abierto el cursor se abre con OPEN</a:t>
            </a:r>
            <a:endParaRPr lang="es-ES_tradnl" sz="2000" dirty="0">
              <a:solidFill>
                <a:schemeClr val="tx2">
                  <a:lumMod val="50000"/>
                </a:schemeClr>
              </a:solidFill>
              <a:effectLst/>
              <a:latin typeface="Calibri" charset="0"/>
              <a:ea typeface="Calibri" charset="0"/>
              <a:cs typeface="Calibri" charset="0"/>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314404044"/>
              </p:ext>
            </p:extLst>
          </p:nvPr>
        </p:nvGraphicFramePr>
        <p:xfrm>
          <a:off x="2043951" y="2526905"/>
          <a:ext cx="5109884" cy="3560166"/>
        </p:xfrm>
        <a:graphic>
          <a:graphicData uri="http://schemas.openxmlformats.org/presentationml/2006/ole">
            <mc:AlternateContent xmlns:mc="http://schemas.openxmlformats.org/markup-compatibility/2006">
              <mc:Choice xmlns:v="urn:schemas-microsoft-com:vml" Requires="v">
                <p:oleObj spid="_x0000_s27654" r:id="rId4" imgW="6763098" imgH="4680191" progId="PBrush">
                  <p:embed/>
                </p:oleObj>
              </mc:Choice>
              <mc:Fallback>
                <p:oleObj r:id="rId4" imgW="6763098" imgH="4680191" progId="PBrush">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3951" y="2526905"/>
                        <a:ext cx="5109884" cy="3560166"/>
                      </a:xfrm>
                      <a:prstGeom prst="rect">
                        <a:avLst/>
                      </a:prstGeom>
                      <a:noFill/>
                    </p:spPr>
                  </p:pic>
                </p:oleObj>
              </mc:Fallback>
            </mc:AlternateContent>
          </a:graphicData>
        </a:graphic>
      </p:graphicFrame>
    </p:spTree>
    <p:extLst>
      <p:ext uri="{BB962C8B-B14F-4D97-AF65-F5344CB8AC3E}">
        <p14:creationId xmlns:p14="http://schemas.microsoft.com/office/powerpoint/2010/main" val="21286127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angle 2"/>
          <p:cNvSpPr>
            <a:spLocks noChangeArrowheads="1"/>
          </p:cNvSpPr>
          <p:nvPr/>
        </p:nvSpPr>
        <p:spPr bwMode="auto">
          <a:xfrm>
            <a:off x="2716305" y="1136647"/>
            <a:ext cx="24839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5" name="Objeto 4"/>
          <p:cNvGraphicFramePr>
            <a:graphicFrameLocks noChangeAspect="1"/>
          </p:cNvGraphicFramePr>
          <p:nvPr>
            <p:extLst>
              <p:ext uri="{D42A27DB-BD31-4B8C-83A1-F6EECF244321}">
                <p14:modId xmlns:p14="http://schemas.microsoft.com/office/powerpoint/2010/main" val="796829359"/>
              </p:ext>
            </p:extLst>
          </p:nvPr>
        </p:nvGraphicFramePr>
        <p:xfrm>
          <a:off x="1711519" y="1136647"/>
          <a:ext cx="5720961" cy="3423198"/>
        </p:xfrm>
        <a:graphic>
          <a:graphicData uri="http://schemas.openxmlformats.org/presentationml/2006/ole">
            <mc:AlternateContent xmlns:mc="http://schemas.openxmlformats.org/markup-compatibility/2006">
              <mc:Choice xmlns:v="urn:schemas-microsoft-com:vml" Requires="v">
                <p:oleObj spid="_x0000_s31750" r:id="rId3" imgW="7868054" imgH="4718292" progId="PBrush">
                  <p:embed/>
                </p:oleObj>
              </mc:Choice>
              <mc:Fallback>
                <p:oleObj r:id="rId3" imgW="7868054" imgH="4718292"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1519" y="1136647"/>
                        <a:ext cx="5720961" cy="3423198"/>
                      </a:xfrm>
                      <a:prstGeom prst="rect">
                        <a:avLst/>
                      </a:prstGeom>
                      <a:noFill/>
                    </p:spPr>
                  </p:pic>
                </p:oleObj>
              </mc:Fallback>
            </mc:AlternateContent>
          </a:graphicData>
        </a:graphic>
      </p:graphicFrame>
      <p:sp>
        <p:nvSpPr>
          <p:cNvPr id="6" name="Rectángulo 5"/>
          <p:cNvSpPr/>
          <p:nvPr/>
        </p:nvSpPr>
        <p:spPr>
          <a:xfrm>
            <a:off x="396687" y="4433064"/>
            <a:ext cx="8350624" cy="2003625"/>
          </a:xfrm>
          <a:prstGeom prst="rect">
            <a:avLst/>
          </a:prstGeom>
        </p:spPr>
        <p:txBody>
          <a:bodyPr wrap="square">
            <a:spAutoFit/>
          </a:bodyPr>
          <a:lstStyle/>
          <a:p>
            <a:pPr algn="just">
              <a:lnSpc>
                <a:spcPct val="115000"/>
              </a:lnSpc>
              <a:spcAft>
                <a:spcPts val="1000"/>
              </a:spcAft>
            </a:pPr>
            <a:r>
              <a:rPr lang="es-MX" dirty="0">
                <a:solidFill>
                  <a:schemeClr val="tx2">
                    <a:lumMod val="50000"/>
                  </a:schemeClr>
                </a:solidFill>
                <a:latin typeface="Calibri" charset="0"/>
                <a:ea typeface="Calibri" charset="0"/>
                <a:cs typeface="Calibri" charset="0"/>
              </a:rPr>
              <a:t>El atributo de cursor %ROWCOUNT permite procesar un número exacto de las filas. %ROWCOUNT y %NOTFOUND pueden ser usados para condiciones de salida en un </a:t>
            </a:r>
            <a:r>
              <a:rPr lang="es-MX" dirty="0" smtClean="0">
                <a:solidFill>
                  <a:schemeClr val="tx2">
                    <a:lumMod val="50000"/>
                  </a:schemeClr>
                </a:solidFill>
                <a:latin typeface="Calibri" charset="0"/>
                <a:ea typeface="Calibri" charset="0"/>
                <a:cs typeface="Calibri" charset="0"/>
              </a:rPr>
              <a:t>loop.</a:t>
            </a:r>
            <a:r>
              <a:rPr lang="es-MX" dirty="0">
                <a:solidFill>
                  <a:schemeClr val="tx2">
                    <a:lumMod val="50000"/>
                  </a:schemeClr>
                </a:solidFill>
                <a:latin typeface="Calibri" charset="0"/>
                <a:ea typeface="Calibri" charset="0"/>
                <a:cs typeface="Calibri" charset="0"/>
              </a:rPr>
              <a:t> En el ejemplo, el bloque obtiene a todos los empleados que existen en la tabla employees y las inserta en tabla EMPLEADOS. La condición para salir del loop de lectura del cursor es que las filas leídas sea mayor a 10 o que ya no existan más filas que leer en el cursor</a:t>
            </a:r>
            <a:r>
              <a:rPr lang="es-MX" dirty="0" smtClean="0">
                <a:solidFill>
                  <a:schemeClr val="tx2">
                    <a:lumMod val="50000"/>
                  </a:schemeClr>
                </a:solidFill>
                <a:latin typeface="Calibri" charset="0"/>
                <a:ea typeface="Calibri" charset="0"/>
                <a:cs typeface="Calibri" charset="0"/>
              </a:rPr>
              <a:t>.</a:t>
            </a:r>
            <a:endParaRPr lang="es-ES_tradnl" dirty="0">
              <a:solidFill>
                <a:schemeClr val="tx2">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6706902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angle 2"/>
          <p:cNvSpPr>
            <a:spLocks noChangeArrowheads="1"/>
          </p:cNvSpPr>
          <p:nvPr/>
        </p:nvSpPr>
        <p:spPr bwMode="auto">
          <a:xfrm>
            <a:off x="1452283" y="2103116"/>
            <a:ext cx="228271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7" name="Rectángulo 6"/>
          <p:cNvSpPr/>
          <p:nvPr/>
        </p:nvSpPr>
        <p:spPr>
          <a:xfrm>
            <a:off x="433997" y="1128266"/>
            <a:ext cx="4085212" cy="5162439"/>
          </a:xfrm>
          <a:prstGeom prst="rect">
            <a:avLst/>
          </a:prstGeom>
        </p:spPr>
        <p:txBody>
          <a:bodyPr wrap="square">
            <a:spAutoFit/>
          </a:bodyPr>
          <a:lstStyle/>
          <a:p>
            <a:pPr algn="just">
              <a:lnSpc>
                <a:spcPct val="115000"/>
              </a:lnSpc>
              <a:spcAft>
                <a:spcPts val="1000"/>
              </a:spcAft>
            </a:pPr>
            <a:r>
              <a:rPr lang="es-MX" sz="1600" dirty="0">
                <a:solidFill>
                  <a:schemeClr val="tx2">
                    <a:lumMod val="50000"/>
                  </a:schemeClr>
                </a:solidFill>
                <a:latin typeface="Calibri" charset="0"/>
                <a:ea typeface="Calibri" charset="0"/>
                <a:cs typeface="Calibri" charset="0"/>
              </a:rPr>
              <a:t>En el bloque del ejemplo, se define el registro reg_emp basado en las columnas seleccionadas por el cursor cur_emp (identificación y apellido </a:t>
            </a:r>
            <a:r>
              <a:rPr lang="es-MX" sz="1600" dirty="0" smtClean="0">
                <a:solidFill>
                  <a:schemeClr val="tx2">
                    <a:lumMod val="50000"/>
                  </a:schemeClr>
                </a:solidFill>
                <a:latin typeface="Calibri" charset="0"/>
                <a:ea typeface="Calibri" charset="0"/>
                <a:cs typeface="Calibri" charset="0"/>
              </a:rPr>
              <a:t>de</a:t>
            </a:r>
            <a:r>
              <a:rPr lang="es-ES_tradnl" sz="1600" dirty="0" smtClean="0">
                <a:solidFill>
                  <a:schemeClr val="tx2">
                    <a:lumMod val="50000"/>
                  </a:schemeClr>
                </a:solidFill>
                <a:latin typeface="Calibri" charset="0"/>
                <a:ea typeface="Calibri" charset="0"/>
                <a:cs typeface="Calibri" charset="0"/>
              </a:rPr>
              <a:t> </a:t>
            </a:r>
            <a:r>
              <a:rPr lang="es-MX" sz="1600" dirty="0" smtClean="0">
                <a:solidFill>
                  <a:schemeClr val="tx2">
                    <a:lumMod val="50000"/>
                  </a:schemeClr>
                </a:solidFill>
                <a:latin typeface="Calibri" charset="0"/>
                <a:ea typeface="Calibri" charset="0"/>
                <a:cs typeface="Calibri" charset="0"/>
              </a:rPr>
              <a:t>los </a:t>
            </a:r>
            <a:r>
              <a:rPr lang="es-MX" sz="1600" dirty="0">
                <a:solidFill>
                  <a:schemeClr val="tx2">
                    <a:lumMod val="50000"/>
                  </a:schemeClr>
                </a:solidFill>
                <a:latin typeface="Calibri" charset="0"/>
                <a:ea typeface="Calibri" charset="0"/>
                <a:cs typeface="Calibri" charset="0"/>
              </a:rPr>
              <a:t>empleados del departamento 30). </a:t>
            </a:r>
            <a:endParaRPr lang="es-ES_tradnl" sz="1600" dirty="0">
              <a:solidFill>
                <a:schemeClr val="tx2">
                  <a:lumMod val="50000"/>
                </a:schemeClr>
              </a:solidFill>
              <a:latin typeface="Calibri" charset="0"/>
              <a:ea typeface="Calibri" charset="0"/>
              <a:cs typeface="Calibri" charset="0"/>
            </a:endParaRPr>
          </a:p>
          <a:p>
            <a:pPr algn="just">
              <a:lnSpc>
                <a:spcPct val="115000"/>
              </a:lnSpc>
              <a:spcAft>
                <a:spcPts val="1000"/>
              </a:spcAft>
            </a:pPr>
            <a:r>
              <a:rPr lang="es-MX" sz="1600" dirty="0">
                <a:solidFill>
                  <a:schemeClr val="tx2">
                    <a:lumMod val="50000"/>
                  </a:schemeClr>
                </a:solidFill>
                <a:latin typeface="Calibri" charset="0"/>
                <a:ea typeface="Calibri" charset="0"/>
                <a:cs typeface="Calibri" charset="0"/>
              </a:rPr>
              <a:t>Para acceder al contenido de cada columna del cursor, se debe especificar con el nombre del registro.columna, por ejemplo, reg_emp.employee_id o reg_emp.last_name, para el ejemplo indicado.</a:t>
            </a:r>
            <a:endParaRPr lang="es-ES_tradnl" sz="1600" dirty="0">
              <a:solidFill>
                <a:schemeClr val="tx2">
                  <a:lumMod val="50000"/>
                </a:schemeClr>
              </a:solidFill>
              <a:latin typeface="Calibri" charset="0"/>
              <a:ea typeface="Calibri" charset="0"/>
              <a:cs typeface="Calibri" charset="0"/>
            </a:endParaRPr>
          </a:p>
          <a:p>
            <a:pPr algn="just">
              <a:lnSpc>
                <a:spcPct val="115000"/>
              </a:lnSpc>
              <a:spcAft>
                <a:spcPts val="1000"/>
              </a:spcAft>
            </a:pPr>
            <a:r>
              <a:rPr lang="es-MX" sz="1600" dirty="0">
                <a:solidFill>
                  <a:schemeClr val="tx2">
                    <a:lumMod val="50000"/>
                  </a:schemeClr>
                </a:solidFill>
                <a:latin typeface="Calibri" charset="0"/>
                <a:ea typeface="Calibri" charset="0"/>
                <a:cs typeface="Calibri" charset="0"/>
              </a:rPr>
              <a:t>Al leer las filas del cursor los valores son almacenados en los campos del registro declarado. Los nombres de los campos del registro son los nombres de las columnas obtenidas en el cursor (employee_id y last_name),los cuales son insertados en la tabla EMPLEADOS. </a:t>
            </a:r>
            <a:endParaRPr lang="es-ES_tradnl" sz="1600" dirty="0">
              <a:solidFill>
                <a:schemeClr val="tx2">
                  <a:lumMod val="50000"/>
                </a:schemeClr>
              </a:solidFill>
              <a:effectLst/>
              <a:latin typeface="Calibri" charset="0"/>
              <a:ea typeface="Calibri" charset="0"/>
              <a:cs typeface="Calibri" charset="0"/>
            </a:endParaRPr>
          </a:p>
        </p:txBody>
      </p:sp>
      <p:graphicFrame>
        <p:nvGraphicFramePr>
          <p:cNvPr id="9" name="Objeto 8"/>
          <p:cNvGraphicFramePr>
            <a:graphicFrameLocks noChangeAspect="1"/>
          </p:cNvGraphicFramePr>
          <p:nvPr>
            <p:extLst>
              <p:ext uri="{D42A27DB-BD31-4B8C-83A1-F6EECF244321}">
                <p14:modId xmlns:p14="http://schemas.microsoft.com/office/powerpoint/2010/main" val="1666347135"/>
              </p:ext>
            </p:extLst>
          </p:nvPr>
        </p:nvGraphicFramePr>
        <p:xfrm>
          <a:off x="4519209" y="2229480"/>
          <a:ext cx="4329108" cy="2960009"/>
        </p:xfrm>
        <a:graphic>
          <a:graphicData uri="http://schemas.openxmlformats.org/presentationml/2006/ole">
            <mc:AlternateContent xmlns:mc="http://schemas.openxmlformats.org/markup-compatibility/2006">
              <mc:Choice xmlns:v="urn:schemas-microsoft-com:vml" Requires="v">
                <p:oleObj spid="_x0000_s28677" r:id="rId3" imgW="4750044" imgH="3156112" progId="PBrush">
                  <p:embed/>
                </p:oleObj>
              </mc:Choice>
              <mc:Fallback>
                <p:oleObj r:id="rId3" imgW="4750044" imgH="3156112"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9209" y="2229480"/>
                        <a:ext cx="4329108" cy="2960009"/>
                      </a:xfrm>
                      <a:prstGeom prst="rect">
                        <a:avLst/>
                      </a:prstGeom>
                      <a:noFill/>
                    </p:spPr>
                  </p:pic>
                </p:oleObj>
              </mc:Fallback>
            </mc:AlternateContent>
          </a:graphicData>
        </a:graphic>
      </p:graphicFrame>
    </p:spTree>
    <p:extLst>
      <p:ext uri="{BB962C8B-B14F-4D97-AF65-F5344CB8AC3E}">
        <p14:creationId xmlns:p14="http://schemas.microsoft.com/office/powerpoint/2010/main" val="11403711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angle 2"/>
          <p:cNvSpPr>
            <a:spLocks noChangeArrowheads="1"/>
          </p:cNvSpPr>
          <p:nvPr/>
        </p:nvSpPr>
        <p:spPr bwMode="auto">
          <a:xfrm flipV="1">
            <a:off x="753035" y="3146611"/>
            <a:ext cx="1444346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1887054926"/>
              </p:ext>
            </p:extLst>
          </p:nvPr>
        </p:nvGraphicFramePr>
        <p:xfrm>
          <a:off x="3770197" y="2103117"/>
          <a:ext cx="4979928" cy="2979792"/>
        </p:xfrm>
        <a:graphic>
          <a:graphicData uri="http://schemas.openxmlformats.org/presentationml/2006/ole">
            <mc:AlternateContent xmlns:mc="http://schemas.openxmlformats.org/markup-compatibility/2006">
              <mc:Choice xmlns:v="urn:schemas-microsoft-com:vml" Requires="v">
                <p:oleObj spid="_x0000_s23557" r:id="rId3" imgW="7448933" imgH="4483330" progId="PBrush">
                  <p:embed/>
                </p:oleObj>
              </mc:Choice>
              <mc:Fallback>
                <p:oleObj r:id="rId3" imgW="7448933" imgH="4483330"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0197" y="2103117"/>
                        <a:ext cx="4979928" cy="2979792"/>
                      </a:xfrm>
                      <a:prstGeom prst="rect">
                        <a:avLst/>
                      </a:prstGeom>
                      <a:noFill/>
                    </p:spPr>
                  </p:pic>
                </p:oleObj>
              </mc:Fallback>
            </mc:AlternateContent>
          </a:graphicData>
        </a:graphic>
      </p:graphicFrame>
      <p:sp>
        <p:nvSpPr>
          <p:cNvPr id="7" name="Rectángulo 6"/>
          <p:cNvSpPr/>
          <p:nvPr/>
        </p:nvSpPr>
        <p:spPr>
          <a:xfrm>
            <a:off x="510988" y="2057398"/>
            <a:ext cx="3017162" cy="2923877"/>
          </a:xfrm>
          <a:prstGeom prst="rect">
            <a:avLst/>
          </a:prstGeom>
        </p:spPr>
        <p:txBody>
          <a:bodyPr wrap="square">
            <a:spAutoFit/>
          </a:bodyPr>
          <a:lstStyle/>
          <a:p>
            <a:pPr algn="just">
              <a:lnSpc>
                <a:spcPct val="115000"/>
              </a:lnSpc>
              <a:spcAft>
                <a:spcPts val="1000"/>
              </a:spcAft>
            </a:pPr>
            <a:r>
              <a:rPr lang="es-MX" sz="2000" dirty="0">
                <a:solidFill>
                  <a:schemeClr val="tx2">
                    <a:lumMod val="50000"/>
                  </a:schemeClr>
                </a:solidFill>
                <a:latin typeface="Calibri" charset="0"/>
                <a:ea typeface="Calibri" charset="0"/>
                <a:cs typeface="Calibri" charset="0"/>
              </a:rPr>
              <a:t>En el bloque del ejemplo, se define el registro reg_emp basado en las columnas seleccionadas por el cursor cur_emp (identificación y apellido </a:t>
            </a:r>
            <a:r>
              <a:rPr lang="es-MX" sz="2000" dirty="0" smtClean="0">
                <a:solidFill>
                  <a:schemeClr val="tx2">
                    <a:lumMod val="50000"/>
                  </a:schemeClr>
                </a:solidFill>
                <a:latin typeface="Calibri" charset="0"/>
                <a:ea typeface="Calibri" charset="0"/>
                <a:cs typeface="Calibri" charset="0"/>
              </a:rPr>
              <a:t>de</a:t>
            </a:r>
            <a:r>
              <a:rPr lang="es-ES_tradnl" sz="2000" dirty="0" smtClean="0">
                <a:solidFill>
                  <a:schemeClr val="tx2">
                    <a:lumMod val="50000"/>
                  </a:schemeClr>
                </a:solidFill>
                <a:latin typeface="Calibri" charset="0"/>
                <a:ea typeface="Calibri" charset="0"/>
                <a:cs typeface="Calibri" charset="0"/>
              </a:rPr>
              <a:t> </a:t>
            </a:r>
            <a:r>
              <a:rPr lang="es-MX" sz="2000" dirty="0" smtClean="0">
                <a:solidFill>
                  <a:schemeClr val="tx2">
                    <a:lumMod val="50000"/>
                  </a:schemeClr>
                </a:solidFill>
                <a:latin typeface="Calibri" charset="0"/>
                <a:ea typeface="Calibri" charset="0"/>
                <a:cs typeface="Calibri" charset="0"/>
              </a:rPr>
              <a:t>los </a:t>
            </a:r>
            <a:r>
              <a:rPr lang="es-MX" sz="2000" dirty="0">
                <a:solidFill>
                  <a:schemeClr val="tx2">
                    <a:lumMod val="50000"/>
                  </a:schemeClr>
                </a:solidFill>
                <a:latin typeface="Calibri" charset="0"/>
                <a:ea typeface="Calibri" charset="0"/>
                <a:cs typeface="Calibri" charset="0"/>
              </a:rPr>
              <a:t>empleados del departamento 30). </a:t>
            </a:r>
            <a:endParaRPr lang="es-ES_tradnl" sz="2000" dirty="0">
              <a:solidFill>
                <a:schemeClr val="tx2">
                  <a:lumMod val="50000"/>
                </a:schemeClr>
              </a:solidFill>
              <a:effectLst/>
              <a:latin typeface="Calibri" charset="0"/>
              <a:ea typeface="Calibri" charset="0"/>
              <a:cs typeface="Calibri" charset="0"/>
            </a:endParaRPr>
          </a:p>
        </p:txBody>
      </p:sp>
    </p:spTree>
    <p:extLst>
      <p:ext uri="{BB962C8B-B14F-4D97-AF65-F5344CB8AC3E}">
        <p14:creationId xmlns:p14="http://schemas.microsoft.com/office/powerpoint/2010/main" val="4883941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416858" y="1855791"/>
            <a:ext cx="8310283" cy="3662541"/>
          </a:xfrm>
          <a:prstGeom prst="rect">
            <a:avLst/>
          </a:prstGeom>
        </p:spPr>
        <p:txBody>
          <a:bodyPr wrap="square">
            <a:spAutoFit/>
          </a:bodyPr>
          <a:lstStyle/>
          <a:p>
            <a:pPr algn="just">
              <a:lnSpc>
                <a:spcPct val="115000"/>
              </a:lnSpc>
              <a:spcAft>
                <a:spcPts val="1000"/>
              </a:spcAft>
            </a:pPr>
            <a:r>
              <a:rPr lang="es-MX" sz="2000" dirty="0">
                <a:solidFill>
                  <a:schemeClr val="tx2">
                    <a:lumMod val="50000"/>
                  </a:schemeClr>
                </a:solidFill>
                <a:latin typeface="Calibri" charset="0"/>
                <a:ea typeface="Calibri" charset="0"/>
                <a:cs typeface="Calibri" charset="0"/>
              </a:rPr>
              <a:t>Para acceder al contenido de cada columna del cursor, se debe especificar con el nombre del registro.columna, por ejemplo, reg_emp.employee_id o reg_emp.last_name, para el ejemplo indicado</a:t>
            </a:r>
            <a:r>
              <a:rPr lang="es-MX" sz="2000" dirty="0" smtClean="0">
                <a:solidFill>
                  <a:schemeClr val="tx2">
                    <a:lumMod val="50000"/>
                  </a:schemeClr>
                </a:solidFill>
                <a:latin typeface="Calibri" charset="0"/>
                <a:ea typeface="Calibri" charset="0"/>
                <a:cs typeface="Calibri" charset="0"/>
              </a:rPr>
              <a:t>.</a:t>
            </a:r>
            <a:endParaRPr lang="es-ES_tradnl" sz="2000" dirty="0">
              <a:solidFill>
                <a:schemeClr val="tx2">
                  <a:lumMod val="50000"/>
                </a:schemeClr>
              </a:solidFill>
              <a:latin typeface="Calibri" charset="0"/>
              <a:ea typeface="Calibri" charset="0"/>
              <a:cs typeface="Calibri" charset="0"/>
            </a:endParaRPr>
          </a:p>
          <a:p>
            <a:pPr algn="just">
              <a:lnSpc>
                <a:spcPct val="115000"/>
              </a:lnSpc>
              <a:spcAft>
                <a:spcPts val="1000"/>
              </a:spcAft>
            </a:pPr>
            <a:r>
              <a:rPr lang="es-MX" sz="2000" dirty="0">
                <a:solidFill>
                  <a:schemeClr val="tx2">
                    <a:lumMod val="50000"/>
                  </a:schemeClr>
                </a:solidFill>
                <a:latin typeface="Calibri" charset="0"/>
                <a:ea typeface="Calibri" charset="0"/>
                <a:cs typeface="Calibri" charset="0"/>
              </a:rPr>
              <a:t>Al leer las filas del cursor los valores son almacenados en los campos del registro declarado. Los nombres de los campos del registro son los nombres de las columnas obtenidas en el cursor (employee_id y last_name). </a:t>
            </a:r>
            <a:endParaRPr lang="es-MX" sz="2000" dirty="0" smtClean="0">
              <a:solidFill>
                <a:schemeClr val="tx2">
                  <a:lumMod val="50000"/>
                </a:schemeClr>
              </a:solidFill>
              <a:latin typeface="Calibri" charset="0"/>
              <a:ea typeface="Calibri" charset="0"/>
              <a:cs typeface="Calibri" charset="0"/>
            </a:endParaRPr>
          </a:p>
          <a:p>
            <a:pPr algn="just">
              <a:lnSpc>
                <a:spcPct val="115000"/>
              </a:lnSpc>
              <a:spcAft>
                <a:spcPts val="1000"/>
              </a:spcAft>
            </a:pPr>
            <a:endParaRPr lang="es-ES_tradnl" sz="2000" dirty="0">
              <a:solidFill>
                <a:schemeClr val="tx2">
                  <a:lumMod val="50000"/>
                </a:schemeClr>
              </a:solidFill>
              <a:latin typeface="Calibri" charset="0"/>
              <a:ea typeface="Calibri" charset="0"/>
              <a:cs typeface="Calibri" charset="0"/>
            </a:endParaRPr>
          </a:p>
          <a:p>
            <a:pPr algn="just">
              <a:lnSpc>
                <a:spcPct val="115000"/>
              </a:lnSpc>
              <a:spcAft>
                <a:spcPts val="1000"/>
              </a:spcAft>
            </a:pPr>
            <a:r>
              <a:rPr lang="es-MX" sz="2000" dirty="0">
                <a:solidFill>
                  <a:schemeClr val="tx2">
                    <a:lumMod val="50000"/>
                  </a:schemeClr>
                </a:solidFill>
                <a:latin typeface="Calibri" charset="0"/>
                <a:ea typeface="Calibri" charset="0"/>
                <a:cs typeface="Calibri" charset="0"/>
              </a:rPr>
              <a:t>POR CADA CICLO ITERATIVO QUE RECORRE EL CURSOR EXPLICITO, SE HACE UNA INSERCIÓN  DE DATOS EN NUEVA TABLA EMPLEADOS</a:t>
            </a:r>
            <a:r>
              <a:rPr lang="es-MX" sz="2000" dirty="0" smtClean="0">
                <a:solidFill>
                  <a:schemeClr val="tx2">
                    <a:lumMod val="50000"/>
                  </a:schemeClr>
                </a:solidFill>
                <a:latin typeface="Calibri" charset="0"/>
                <a:ea typeface="Calibri" charset="0"/>
                <a:cs typeface="Calibri" charset="0"/>
              </a:rPr>
              <a:t>.</a:t>
            </a:r>
            <a:endParaRPr lang="es-ES_tradnl" sz="2000" dirty="0">
              <a:solidFill>
                <a:schemeClr val="tx2">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14012354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5" name="Rectángulo 4"/>
          <p:cNvSpPr/>
          <p:nvPr/>
        </p:nvSpPr>
        <p:spPr>
          <a:xfrm>
            <a:off x="510988" y="1062254"/>
            <a:ext cx="8122023" cy="1990288"/>
          </a:xfrm>
          <a:prstGeom prst="rect">
            <a:avLst/>
          </a:prstGeom>
        </p:spPr>
        <p:txBody>
          <a:bodyPr wrap="square">
            <a:spAutoFit/>
          </a:bodyPr>
          <a:lstStyle/>
          <a:p>
            <a:pPr>
              <a:lnSpc>
                <a:spcPct val="115000"/>
              </a:lnSpc>
              <a:spcAft>
                <a:spcPts val="1000"/>
              </a:spcAft>
            </a:pPr>
            <a:r>
              <a:rPr lang="es-MX" sz="2000" dirty="0">
                <a:solidFill>
                  <a:schemeClr val="tx2">
                    <a:lumMod val="50000"/>
                  </a:schemeClr>
                </a:solidFill>
                <a:latin typeface="Calibri" charset="0"/>
                <a:ea typeface="Calibri" charset="0"/>
                <a:cs typeface="Calibri" charset="0"/>
              </a:rPr>
              <a:t>Los cursores explícitos se emplean para realizar consultas SELECT que pueden devolver cero filas, una o más de una fila.</a:t>
            </a:r>
            <a:endParaRPr lang="es-ES_tradnl" sz="2000" dirty="0">
              <a:solidFill>
                <a:schemeClr val="tx2">
                  <a:lumMod val="50000"/>
                </a:schemeClr>
              </a:solidFill>
              <a:latin typeface="Calibri" charset="0"/>
              <a:ea typeface="Calibri" charset="0"/>
              <a:cs typeface="Calibri" charset="0"/>
            </a:endParaRPr>
          </a:p>
          <a:p>
            <a:pPr>
              <a:lnSpc>
                <a:spcPct val="115000"/>
              </a:lnSpc>
              <a:spcAft>
                <a:spcPts val="1000"/>
              </a:spcAft>
            </a:pPr>
            <a:r>
              <a:rPr lang="es-MX" sz="2000" dirty="0">
                <a:solidFill>
                  <a:schemeClr val="tx2">
                    <a:lumMod val="50000"/>
                  </a:schemeClr>
                </a:solidFill>
                <a:latin typeface="Calibri" charset="0"/>
                <a:ea typeface="Calibri" charset="0"/>
                <a:cs typeface="Calibri" charset="0"/>
              </a:rPr>
              <a:t>Los cursores explícitos pueden ser controlados manualmente en el bloque PL/SQL por el programador. Se deben declarar en la sección Declarativa del bloque PL/SQL</a:t>
            </a:r>
            <a:r>
              <a:rPr lang="es-MX" dirty="0">
                <a:solidFill>
                  <a:srgbClr val="000000"/>
                </a:solidFill>
                <a:latin typeface="Calibri" charset="0"/>
                <a:ea typeface="Calibri" charset="0"/>
                <a:cs typeface="Calibri" charset="0"/>
              </a:rPr>
              <a:t>.</a:t>
            </a:r>
            <a:endParaRPr lang="es-ES_tradnl" sz="1600" dirty="0">
              <a:solidFill>
                <a:srgbClr val="000000"/>
              </a:solidFill>
              <a:effectLst/>
              <a:latin typeface="Calibri" charset="0"/>
              <a:ea typeface="Calibri" charset="0"/>
              <a:cs typeface="Calibri" charset="0"/>
            </a:endParaRPr>
          </a:p>
        </p:txBody>
      </p:sp>
      <p:sp>
        <p:nvSpPr>
          <p:cNvPr id="6" name="Rectangle 11"/>
          <p:cNvSpPr>
            <a:spLocks noChangeArrowheads="1"/>
          </p:cNvSpPr>
          <p:nvPr/>
        </p:nvSpPr>
        <p:spPr bwMode="auto">
          <a:xfrm>
            <a:off x="1882588" y="3200299"/>
            <a:ext cx="336485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7" name="Objeto 6"/>
          <p:cNvGraphicFramePr>
            <a:graphicFrameLocks noChangeAspect="1"/>
          </p:cNvGraphicFramePr>
          <p:nvPr>
            <p:extLst>
              <p:ext uri="{D42A27DB-BD31-4B8C-83A1-F6EECF244321}">
                <p14:modId xmlns:p14="http://schemas.microsoft.com/office/powerpoint/2010/main" val="175933104"/>
              </p:ext>
            </p:extLst>
          </p:nvPr>
        </p:nvGraphicFramePr>
        <p:xfrm>
          <a:off x="1882587" y="3200300"/>
          <a:ext cx="5701553" cy="2804042"/>
        </p:xfrm>
        <a:graphic>
          <a:graphicData uri="http://schemas.openxmlformats.org/presentationml/2006/ole">
            <mc:AlternateContent xmlns:mc="http://schemas.openxmlformats.org/markup-compatibility/2006">
              <mc:Choice xmlns:v="urn:schemas-microsoft-com:vml" Requires="v">
                <p:oleObj spid="_x0000_s1038" r:id="rId3" imgW="7594990" imgH="3759393" progId="PBrush">
                  <p:embed/>
                </p:oleObj>
              </mc:Choice>
              <mc:Fallback>
                <p:oleObj r:id="rId3" imgW="7594990" imgH="3759393" progId="PBrush">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587" y="3200300"/>
                        <a:ext cx="5701553" cy="2804042"/>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4775626" y="1847620"/>
            <a:ext cx="3966883" cy="3785652"/>
          </a:xfrm>
          <a:prstGeom prst="rect">
            <a:avLst/>
          </a:prstGeom>
        </p:spPr>
        <p:txBody>
          <a:bodyPr wrap="square">
            <a:spAutoFit/>
          </a:bodyPr>
          <a:lstStyle/>
          <a:p>
            <a:pPr algn="just"/>
            <a:r>
              <a:rPr lang="es-MX" sz="2000" dirty="0">
                <a:solidFill>
                  <a:schemeClr val="tx2">
                    <a:lumMod val="50000"/>
                  </a:schemeClr>
                </a:solidFill>
                <a:latin typeface="Calibri" charset="0"/>
                <a:ea typeface="Calibri" charset="0"/>
                <a:cs typeface="Calibri" charset="0"/>
              </a:rPr>
              <a:t>Es necesario declarar un cursor explícito cuando se deben recuperar múltiples filas desde una o varias tablas de la Base de Datos para tener un puntero por cada fila recuperada y trabajar con una fila a la vez. El conjunto de filas retornadas por la query de múltiples filas es llamado Set Activo (Conjunto Activo) y su tamaño es el número de filas que cumplen los criterios de búsqueda de la sentencia SELECT. </a:t>
            </a:r>
            <a:endParaRPr lang="es-ES_tradnl" sz="2000" dirty="0">
              <a:solidFill>
                <a:schemeClr val="tx2">
                  <a:lumMod val="50000"/>
                </a:schemeClr>
              </a:solidFill>
            </a:endParaRPr>
          </a:p>
        </p:txBody>
      </p:sp>
      <p:sp>
        <p:nvSpPr>
          <p:cNvPr id="5" name="Rectangle 2"/>
          <p:cNvSpPr>
            <a:spLocks noChangeArrowheads="1"/>
          </p:cNvSpPr>
          <p:nvPr/>
        </p:nvSpPr>
        <p:spPr bwMode="auto">
          <a:xfrm>
            <a:off x="914399" y="2447365"/>
            <a:ext cx="1392270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1179400991"/>
              </p:ext>
            </p:extLst>
          </p:nvPr>
        </p:nvGraphicFramePr>
        <p:xfrm>
          <a:off x="618564" y="2103116"/>
          <a:ext cx="3939652" cy="3060555"/>
        </p:xfrm>
        <a:graphic>
          <a:graphicData uri="http://schemas.openxmlformats.org/presentationml/2006/ole">
            <mc:AlternateContent xmlns:mc="http://schemas.openxmlformats.org/markup-compatibility/2006">
              <mc:Choice xmlns:v="urn:schemas-microsoft-com:vml" Requires="v">
                <p:oleObj spid="_x0000_s12293" r:id="rId3" imgW="7163168" imgH="5543835" progId="PBrush">
                  <p:embed/>
                </p:oleObj>
              </mc:Choice>
              <mc:Fallback>
                <p:oleObj r:id="rId3" imgW="7163168" imgH="5543835"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564" y="2103116"/>
                        <a:ext cx="3939652" cy="3060555"/>
                      </a:xfrm>
                      <a:prstGeom prst="rect">
                        <a:avLst/>
                      </a:prstGeom>
                      <a:noFill/>
                    </p:spPr>
                  </p:pic>
                </p:oleObj>
              </mc:Fallback>
            </mc:AlternateContent>
          </a:graphicData>
        </a:graphic>
      </p:graphicFrame>
    </p:spTree>
    <p:extLst>
      <p:ext uri="{BB962C8B-B14F-4D97-AF65-F5344CB8AC3E}">
        <p14:creationId xmlns:p14="http://schemas.microsoft.com/office/powerpoint/2010/main" val="18252707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91671" y="1885244"/>
            <a:ext cx="8068235" cy="2472472"/>
          </a:xfrm>
          <a:prstGeom prst="rect">
            <a:avLst/>
          </a:prstGeom>
        </p:spPr>
        <p:txBody>
          <a:bodyPr wrap="square">
            <a:spAutoFit/>
          </a:bodyPr>
          <a:lstStyle/>
          <a:p>
            <a:pPr algn="just">
              <a:lnSpc>
                <a:spcPct val="115000"/>
              </a:lnSpc>
              <a:spcAft>
                <a:spcPts val="1000"/>
              </a:spcAft>
            </a:pPr>
            <a:r>
              <a:rPr lang="es-MX" sz="2000" dirty="0">
                <a:solidFill>
                  <a:schemeClr val="tx2">
                    <a:lumMod val="50000"/>
                  </a:schemeClr>
                </a:solidFill>
                <a:latin typeface="Calibri" charset="0"/>
                <a:ea typeface="Calibri" charset="0"/>
                <a:cs typeface="Calibri" charset="0"/>
              </a:rPr>
              <a:t>El número de filas retornados viene determinado por los criterios de búsqueda especificados en la cláusula WHERE de la sentencia SELECT. </a:t>
            </a:r>
            <a:endParaRPr lang="es-MX" sz="2000" dirty="0" smtClean="0">
              <a:solidFill>
                <a:schemeClr val="tx2">
                  <a:lumMod val="50000"/>
                </a:schemeClr>
              </a:solidFill>
              <a:latin typeface="Calibri" charset="0"/>
              <a:ea typeface="Calibri" charset="0"/>
              <a:cs typeface="Calibri" charset="0"/>
            </a:endParaRPr>
          </a:p>
          <a:p>
            <a:pPr algn="just">
              <a:lnSpc>
                <a:spcPct val="115000"/>
              </a:lnSpc>
              <a:spcAft>
                <a:spcPts val="1000"/>
              </a:spcAft>
            </a:pPr>
            <a:endParaRPr lang="es-ES_tradnl" sz="2000" dirty="0">
              <a:solidFill>
                <a:schemeClr val="tx2">
                  <a:lumMod val="50000"/>
                </a:schemeClr>
              </a:solidFill>
              <a:latin typeface="Calibri" charset="0"/>
              <a:ea typeface="Calibri" charset="0"/>
              <a:cs typeface="Calibri" charset="0"/>
            </a:endParaRPr>
          </a:p>
          <a:p>
            <a:pPr algn="just">
              <a:lnSpc>
                <a:spcPct val="115000"/>
              </a:lnSpc>
              <a:spcAft>
                <a:spcPts val="1000"/>
              </a:spcAft>
            </a:pPr>
            <a:r>
              <a:rPr lang="es-MX" sz="2000" dirty="0">
                <a:solidFill>
                  <a:schemeClr val="tx2">
                    <a:lumMod val="50000"/>
                  </a:schemeClr>
                </a:solidFill>
                <a:latin typeface="Calibri" charset="0"/>
                <a:ea typeface="Calibri" charset="0"/>
                <a:cs typeface="Calibri" charset="0"/>
              </a:rPr>
              <a:t>El procesamiento de un cursor explicito, es ir fila a fila evaluándola y realizando las acciones deseadas para cada una de ellas. Para eso usamos los bucles de cursor, y además tenemos varios tipos.</a:t>
            </a:r>
            <a:endParaRPr lang="es-ES_tradnl" sz="2000" dirty="0">
              <a:solidFill>
                <a:schemeClr val="tx2">
                  <a:lumMod val="50000"/>
                </a:schemeClr>
              </a:solidFill>
              <a:effectLst/>
              <a:latin typeface="Calibri" charset="0"/>
              <a:ea typeface="Calibri" charset="0"/>
              <a:cs typeface="Calibri" charset="0"/>
            </a:endParaRPr>
          </a:p>
        </p:txBody>
      </p:sp>
    </p:spTree>
    <p:extLst>
      <p:ext uri="{BB962C8B-B14F-4D97-AF65-F5344CB8AC3E}">
        <p14:creationId xmlns:p14="http://schemas.microsoft.com/office/powerpoint/2010/main" val="19669016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779929" y="914497"/>
            <a:ext cx="8014447" cy="5334794"/>
          </a:xfrm>
          <a:prstGeom prst="rect">
            <a:avLst/>
          </a:prstGeom>
        </p:spPr>
        <p:txBody>
          <a:bodyPr wrap="square">
            <a:spAutoFit/>
          </a:bodyPr>
          <a:lstStyle/>
          <a:p>
            <a:pPr>
              <a:lnSpc>
                <a:spcPct val="115000"/>
              </a:lnSpc>
              <a:spcAft>
                <a:spcPts val="1000"/>
              </a:spcAft>
            </a:pPr>
            <a:r>
              <a:rPr lang="es-MX" sz="2000" b="1" dirty="0">
                <a:solidFill>
                  <a:schemeClr val="tx2">
                    <a:lumMod val="50000"/>
                  </a:schemeClr>
                </a:solidFill>
                <a:ea typeface="Calibri" charset="0"/>
                <a:cs typeface="Calibri" charset="0"/>
              </a:rPr>
              <a:t>Control de Cursores Explícitos:</a:t>
            </a:r>
            <a:endParaRPr lang="es-ES_tradnl" sz="2000" b="1" dirty="0">
              <a:solidFill>
                <a:schemeClr val="tx2">
                  <a:lumMod val="50000"/>
                </a:schemeClr>
              </a:solidFill>
              <a:ea typeface="Calibri" charset="0"/>
              <a:cs typeface="Calibri" charset="0"/>
            </a:endParaRPr>
          </a:p>
          <a:p>
            <a:pPr>
              <a:lnSpc>
                <a:spcPct val="115000"/>
              </a:lnSpc>
              <a:spcAft>
                <a:spcPts val="1000"/>
              </a:spcAft>
            </a:pPr>
            <a:r>
              <a:rPr lang="es-MX" sz="2000" dirty="0">
                <a:solidFill>
                  <a:schemeClr val="tx2">
                    <a:lumMod val="50000"/>
                  </a:schemeClr>
                </a:solidFill>
                <a:ea typeface="Calibri" charset="0"/>
                <a:cs typeface="Calibri" charset="0"/>
              </a:rPr>
              <a:t>Para trabajar con un cursor explícito se requiere:</a:t>
            </a:r>
            <a:endParaRPr lang="es-ES_tradnl" sz="2000" dirty="0">
              <a:solidFill>
                <a:schemeClr val="tx2">
                  <a:lumMod val="50000"/>
                </a:schemeClr>
              </a:solidFill>
              <a:ea typeface="Calibri" charset="0"/>
              <a:cs typeface="Calibri" charset="0"/>
            </a:endParaRPr>
          </a:p>
          <a:p>
            <a:pPr marL="342900" lvl="0" indent="-342900">
              <a:lnSpc>
                <a:spcPct val="115000"/>
              </a:lnSpc>
              <a:spcAft>
                <a:spcPts val="1000"/>
              </a:spcAft>
              <a:buFont typeface="Arial" charset="0"/>
              <a:buChar char="•"/>
            </a:pPr>
            <a:r>
              <a:rPr lang="es-MX" sz="2000" dirty="0">
                <a:solidFill>
                  <a:schemeClr val="tx2">
                    <a:lumMod val="50000"/>
                  </a:schemeClr>
                </a:solidFill>
                <a:ea typeface="Times New Roman" charset="0"/>
                <a:cs typeface="Times New Roman" charset="0"/>
              </a:rPr>
              <a:t>Declarar el cursor con la instrucción DECLARE asignándole un nombre y definiendo la estructura de la consulta que será asociada al cursor.</a:t>
            </a:r>
            <a:endParaRPr lang="es-ES_tradnl" sz="2000" dirty="0">
              <a:solidFill>
                <a:schemeClr val="tx2">
                  <a:lumMod val="50000"/>
                </a:schemeClr>
              </a:solidFill>
              <a:ea typeface="Times New Roman" charset="0"/>
              <a:cs typeface="Times New Roman" charset="0"/>
            </a:endParaRPr>
          </a:p>
          <a:p>
            <a:pPr marL="342900" lvl="0" indent="-342900">
              <a:lnSpc>
                <a:spcPct val="115000"/>
              </a:lnSpc>
              <a:spcAft>
                <a:spcPts val="1000"/>
              </a:spcAft>
              <a:buFont typeface="Arial" charset="0"/>
              <a:buChar char="•"/>
            </a:pPr>
            <a:r>
              <a:rPr lang="es-MX" sz="2000" dirty="0">
                <a:solidFill>
                  <a:schemeClr val="tx2">
                    <a:lumMod val="50000"/>
                  </a:schemeClr>
                </a:solidFill>
                <a:ea typeface="Times New Roman" charset="0"/>
                <a:cs typeface="Times New Roman" charset="0"/>
              </a:rPr>
              <a:t>Abrir el cursor con la instrucción OPEN que ejecuta la consulta y reemplaza cualquier variable que es referenciada. Las filas identificadas por la consulta son llamadas al set activo y ahora están disponibles para leerlas.</a:t>
            </a:r>
            <a:endParaRPr lang="es-ES_tradnl" sz="2000" dirty="0">
              <a:solidFill>
                <a:schemeClr val="tx2">
                  <a:lumMod val="50000"/>
                </a:schemeClr>
              </a:solidFill>
              <a:ea typeface="Times New Roman" charset="0"/>
              <a:cs typeface="Times New Roman" charset="0"/>
            </a:endParaRPr>
          </a:p>
          <a:p>
            <a:pPr marL="342900" lvl="0" indent="-342900">
              <a:lnSpc>
                <a:spcPct val="115000"/>
              </a:lnSpc>
              <a:spcAft>
                <a:spcPts val="1000"/>
              </a:spcAft>
              <a:buFont typeface="Arial" charset="0"/>
              <a:buChar char="•"/>
            </a:pPr>
            <a:r>
              <a:rPr lang="es-MX" sz="2000" dirty="0">
                <a:solidFill>
                  <a:schemeClr val="tx2">
                    <a:lumMod val="50000"/>
                  </a:schemeClr>
                </a:solidFill>
                <a:ea typeface="Times New Roman" charset="0"/>
                <a:cs typeface="Times New Roman" charset="0"/>
              </a:rPr>
              <a:t>Recuperar los datos desde el cursor con la instrucción FETCH leyendo cada fila recuperada por el cursor.</a:t>
            </a:r>
            <a:endParaRPr lang="es-ES_tradnl" sz="2000" dirty="0">
              <a:solidFill>
                <a:schemeClr val="tx2">
                  <a:lumMod val="50000"/>
                </a:schemeClr>
              </a:solidFill>
              <a:ea typeface="Times New Roman" charset="0"/>
              <a:cs typeface="Times New Roman" charset="0"/>
            </a:endParaRPr>
          </a:p>
          <a:p>
            <a:pPr marL="342900" lvl="0" indent="-342900">
              <a:lnSpc>
                <a:spcPct val="115000"/>
              </a:lnSpc>
              <a:spcAft>
                <a:spcPts val="1000"/>
              </a:spcAft>
              <a:buFont typeface="Arial" charset="0"/>
              <a:buChar char="•"/>
            </a:pPr>
            <a:r>
              <a:rPr lang="es-MX" sz="2000" dirty="0">
                <a:solidFill>
                  <a:schemeClr val="tx2">
                    <a:lumMod val="50000"/>
                  </a:schemeClr>
                </a:solidFill>
                <a:ea typeface="Times New Roman" charset="0"/>
                <a:cs typeface="Times New Roman" charset="0"/>
              </a:rPr>
              <a:t>Cerrar el cursor y liberar los recursos con la instrucción CLOSE: liberando así el set activo de filas. Esto hace posible reabrir el cursor para establecer un nuevo set activo.</a:t>
            </a:r>
            <a:endParaRPr lang="es-ES_tradnl" sz="2000" dirty="0">
              <a:solidFill>
                <a:schemeClr val="tx2">
                  <a:lumMod val="50000"/>
                </a:schemeClr>
              </a:solidFill>
              <a:effectLst/>
              <a:ea typeface="Times New Roman" charset="0"/>
              <a:cs typeface="Times New Roman" charset="0"/>
            </a:endParaRPr>
          </a:p>
        </p:txBody>
      </p:sp>
    </p:spTree>
    <p:extLst>
      <p:ext uri="{BB962C8B-B14F-4D97-AF65-F5344CB8AC3E}">
        <p14:creationId xmlns:p14="http://schemas.microsoft.com/office/powerpoint/2010/main" val="13436459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pic>
        <p:nvPicPr>
          <p:cNvPr id="5" name="image16.png"/>
          <p:cNvPicPr/>
          <p:nvPr/>
        </p:nvPicPr>
        <p:blipFill>
          <a:blip r:embed="rId2"/>
          <a:srcRect/>
          <a:stretch>
            <a:fillRect/>
          </a:stretch>
        </p:blipFill>
        <p:spPr>
          <a:xfrm>
            <a:off x="1425388" y="1418112"/>
            <a:ext cx="6696636" cy="4068288"/>
          </a:xfrm>
          <a:prstGeom prst="rect">
            <a:avLst/>
          </a:prstGeom>
          <a:ln/>
        </p:spPr>
      </p:pic>
    </p:spTree>
    <p:extLst>
      <p:ext uri="{BB962C8B-B14F-4D97-AF65-F5344CB8AC3E}">
        <p14:creationId xmlns:p14="http://schemas.microsoft.com/office/powerpoint/2010/main" val="10033558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37879" y="4790076"/>
            <a:ext cx="8229601" cy="1508105"/>
          </a:xfrm>
          <a:prstGeom prst="rect">
            <a:avLst/>
          </a:prstGeom>
        </p:spPr>
        <p:txBody>
          <a:bodyPr wrap="square">
            <a:spAutoFit/>
          </a:bodyPr>
          <a:lstStyle/>
          <a:p>
            <a:pPr algn="just">
              <a:lnSpc>
                <a:spcPct val="115000"/>
              </a:lnSpc>
              <a:spcAft>
                <a:spcPts val="1000"/>
              </a:spcAft>
            </a:pPr>
            <a:r>
              <a:rPr lang="es-MX" sz="2000" smtClean="0">
                <a:solidFill>
                  <a:schemeClr val="tx2">
                    <a:lumMod val="50000"/>
                  </a:schemeClr>
                </a:solidFill>
                <a:latin typeface="Calibri" charset="0"/>
                <a:ea typeface="Calibri" charset="0"/>
                <a:cs typeface="Calibri" charset="0"/>
              </a:rPr>
              <a:t>La </a:t>
            </a:r>
            <a:r>
              <a:rPr lang="es-MX" sz="2000" dirty="0">
                <a:solidFill>
                  <a:schemeClr val="tx2">
                    <a:lumMod val="50000"/>
                  </a:schemeClr>
                </a:solidFill>
                <a:latin typeface="Calibri" charset="0"/>
                <a:ea typeface="Calibri" charset="0"/>
                <a:cs typeface="Calibri" charset="0"/>
              </a:rPr>
              <a:t>sentencia CURSOR está incluida en la sección ejecutable de un bloque PL/SQL En la declaración del cursor explícito la instrucción SELECT no contiene la cláusula INTO porque sólo se está definiendo el cursor, esto es parte de la instrucción </a:t>
            </a:r>
            <a:r>
              <a:rPr lang="es-MX" sz="2000" dirty="0" smtClean="0">
                <a:solidFill>
                  <a:schemeClr val="tx2">
                    <a:lumMod val="50000"/>
                  </a:schemeClr>
                </a:solidFill>
                <a:latin typeface="Calibri" charset="0"/>
                <a:ea typeface="Calibri" charset="0"/>
                <a:cs typeface="Calibri" charset="0"/>
              </a:rPr>
              <a:t>FETCH.</a:t>
            </a:r>
            <a:endParaRPr lang="es-ES_tradnl" sz="2000" dirty="0">
              <a:solidFill>
                <a:schemeClr val="tx2">
                  <a:lumMod val="50000"/>
                </a:schemeClr>
              </a:solidFill>
              <a:latin typeface="Calibri" charset="0"/>
              <a:ea typeface="Calibri" charset="0"/>
              <a:cs typeface="Calibri" charset="0"/>
            </a:endParaRPr>
          </a:p>
        </p:txBody>
      </p:sp>
      <p:pic>
        <p:nvPicPr>
          <p:cNvPr id="7" name="image14.png"/>
          <p:cNvPicPr/>
          <p:nvPr/>
        </p:nvPicPr>
        <p:blipFill>
          <a:blip r:embed="rId2"/>
          <a:srcRect/>
          <a:stretch>
            <a:fillRect/>
          </a:stretch>
        </p:blipFill>
        <p:spPr>
          <a:xfrm>
            <a:off x="2232212" y="1222242"/>
            <a:ext cx="4629419" cy="3322864"/>
          </a:xfrm>
          <a:prstGeom prst="rect">
            <a:avLst/>
          </a:prstGeom>
          <a:ln/>
        </p:spPr>
      </p:pic>
    </p:spTree>
    <p:extLst>
      <p:ext uri="{BB962C8B-B14F-4D97-AF65-F5344CB8AC3E}">
        <p14:creationId xmlns:p14="http://schemas.microsoft.com/office/powerpoint/2010/main" val="1304480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5077967" y="503615"/>
            <a:ext cx="3362202" cy="410882"/>
          </a:xfrm>
          <a:prstGeom prst="rect">
            <a:avLst/>
          </a:prstGeom>
        </p:spPr>
        <p:txBody>
          <a:bodyPr wrap="none">
            <a:spAutoFit/>
          </a:bodyPr>
          <a:lstStyle/>
          <a:p>
            <a:pPr algn="just">
              <a:lnSpc>
                <a:spcPct val="115000"/>
              </a:lnSpc>
              <a:spcAft>
                <a:spcPts val="1000"/>
              </a:spcAft>
              <a:tabLst>
                <a:tab pos="819150" algn="l"/>
              </a:tabLst>
            </a:pPr>
            <a:r>
              <a:rPr lang="es-MX" b="1" dirty="0" smtClean="0">
                <a:solidFill>
                  <a:schemeClr val="bg1"/>
                </a:solidFill>
                <a:latin typeface="Calibri" charset="0"/>
                <a:ea typeface="Calibri" charset="0"/>
                <a:cs typeface="Calibri" charset="0"/>
              </a:rPr>
              <a:t>Introducci</a:t>
            </a:r>
            <a:r>
              <a:rPr lang="es-ES" b="1" dirty="0" err="1" smtClean="0">
                <a:solidFill>
                  <a:schemeClr val="bg1"/>
                </a:solidFill>
                <a:latin typeface="Calibri" charset="0"/>
                <a:ea typeface="Calibri" charset="0"/>
                <a:cs typeface="Calibri" charset="0"/>
              </a:rPr>
              <a:t>ón</a:t>
            </a:r>
            <a:r>
              <a:rPr lang="es-ES" b="1" dirty="0" smtClean="0">
                <a:solidFill>
                  <a:schemeClr val="bg1"/>
                </a:solidFill>
                <a:latin typeface="Calibri" charset="0"/>
                <a:ea typeface="Calibri" charset="0"/>
                <a:cs typeface="Calibri" charset="0"/>
              </a:rPr>
              <a:t> a cursores explícitos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24435" y="1418111"/>
            <a:ext cx="8095130" cy="3052118"/>
          </a:xfrm>
          <a:prstGeom prst="rect">
            <a:avLst/>
          </a:prstGeom>
        </p:spPr>
        <p:txBody>
          <a:bodyPr wrap="square">
            <a:spAutoFit/>
          </a:bodyPr>
          <a:lstStyle/>
          <a:p>
            <a:pPr algn="just">
              <a:lnSpc>
                <a:spcPct val="115000"/>
              </a:lnSpc>
              <a:spcAft>
                <a:spcPts val="1000"/>
              </a:spcAft>
            </a:pPr>
            <a:r>
              <a:rPr lang="es-MX" sz="2000" dirty="0">
                <a:solidFill>
                  <a:schemeClr val="tx2">
                    <a:lumMod val="50000"/>
                  </a:schemeClr>
                </a:solidFill>
                <a:latin typeface="Calibri" charset="0"/>
                <a:ea typeface="Calibri" charset="0"/>
                <a:cs typeface="Calibri" charset="0"/>
              </a:rPr>
              <a:t>Una declaración de cursor puede hacer referencia a variables PL/SQL las que deben ser declaradas previamente. El set activo de un cursor es determinado por la sentencia Select en la declaración del cursor. Es obligatorio tener una cláusula INTO para una sentencia Select de un cursor explícito al momento de leer los datos recuperados por el Cursor</a:t>
            </a:r>
            <a:r>
              <a:rPr lang="es-MX" sz="2000" dirty="0" smtClean="0">
                <a:solidFill>
                  <a:schemeClr val="tx2">
                    <a:lumMod val="50000"/>
                  </a:schemeClr>
                </a:solidFill>
                <a:latin typeface="Calibri" charset="0"/>
                <a:ea typeface="Calibri" charset="0"/>
                <a:cs typeface="Calibri" charset="0"/>
              </a:rPr>
              <a:t>.</a:t>
            </a:r>
            <a:endParaRPr lang="es-ES_tradnl" sz="2000" dirty="0">
              <a:solidFill>
                <a:schemeClr val="tx2">
                  <a:lumMod val="50000"/>
                </a:schemeClr>
              </a:solidFill>
              <a:latin typeface="Calibri" charset="0"/>
              <a:ea typeface="Calibri" charset="0"/>
              <a:cs typeface="Calibri" charset="0"/>
            </a:endParaRPr>
          </a:p>
          <a:p>
            <a:pPr algn="just">
              <a:lnSpc>
                <a:spcPct val="115000"/>
              </a:lnSpc>
              <a:spcAft>
                <a:spcPts val="1000"/>
              </a:spcAft>
            </a:pPr>
            <a:r>
              <a:rPr lang="es-MX" sz="2000" dirty="0">
                <a:solidFill>
                  <a:schemeClr val="tx2">
                    <a:lumMod val="50000"/>
                  </a:schemeClr>
                </a:solidFill>
                <a:latin typeface="Calibri" charset="0"/>
                <a:ea typeface="Calibri" charset="0"/>
                <a:cs typeface="Calibri" charset="0"/>
              </a:rPr>
              <a:t>Si se requiere que el procesamiento de las filas sea en un orden específico, se debe usar la cláusula ORDER BY en la query. El cursor puede ser cualquier sentencia SQL válida, incluyendo joins, subqueries y otras.</a:t>
            </a:r>
            <a:endParaRPr lang="es-ES_tradnl" sz="2000" dirty="0">
              <a:solidFill>
                <a:schemeClr val="tx2">
                  <a:lumMod val="50000"/>
                </a:schemeClr>
              </a:solidFill>
              <a:latin typeface="Calibri" charset="0"/>
              <a:ea typeface="Calibri" charset="0"/>
              <a:cs typeface="Calibri" charset="0"/>
            </a:endParaRPr>
          </a:p>
        </p:txBody>
      </p:sp>
    </p:spTree>
    <p:extLst>
      <p:ext uri="{BB962C8B-B14F-4D97-AF65-F5344CB8AC3E}">
        <p14:creationId xmlns:p14="http://schemas.microsoft.com/office/powerpoint/2010/main" val="124104946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1125</TotalTime>
  <Words>1605</Words>
  <Application>Microsoft Macintosh PowerPoint</Application>
  <PresentationFormat>Presentación en pantalla (4:3)</PresentationFormat>
  <Paragraphs>92</Paragraphs>
  <Slides>25</Slides>
  <Notes>3</Notes>
  <HiddenSlides>0</HiddenSlides>
  <MMClips>0</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1</vt:i4>
      </vt:variant>
      <vt:variant>
        <vt:lpstr>Títulos de diapositiva</vt:lpstr>
      </vt:variant>
      <vt:variant>
        <vt:i4>25</vt:i4>
      </vt:variant>
    </vt:vector>
  </HeadingPairs>
  <TitlesOfParts>
    <vt:vector size="32" baseType="lpstr">
      <vt:lpstr>Candara</vt:lpstr>
      <vt:lpstr>Myriad Pro</vt:lpstr>
      <vt:lpstr>Times New Roman</vt:lpstr>
      <vt:lpstr>Arial</vt:lpstr>
      <vt:lpstr>Calibri</vt:lpstr>
      <vt:lpstr>Tema de Office</vt:lpstr>
      <vt:lpstr>PBrush</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Macarena Trujillo V.</dc:creator>
  <cp:lastModifiedBy>Angélica Sanhueza Paredes</cp:lastModifiedBy>
  <cp:revision>78</cp:revision>
  <dcterms:created xsi:type="dcterms:W3CDTF">2014-04-29T13:43:09Z</dcterms:created>
  <dcterms:modified xsi:type="dcterms:W3CDTF">2018-03-27T20:14:02Z</dcterms:modified>
</cp:coreProperties>
</file>